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896" r:id="rId2"/>
    <p:sldId id="895" r:id="rId3"/>
    <p:sldId id="922" r:id="rId4"/>
    <p:sldId id="928" r:id="rId5"/>
    <p:sldId id="904" r:id="rId6"/>
    <p:sldId id="913" r:id="rId7"/>
    <p:sldId id="911" r:id="rId8"/>
    <p:sldId id="914" r:id="rId9"/>
    <p:sldId id="915" r:id="rId10"/>
    <p:sldId id="916" r:id="rId11"/>
    <p:sldId id="917" r:id="rId12"/>
    <p:sldId id="918" r:id="rId13"/>
    <p:sldId id="920" r:id="rId14"/>
    <p:sldId id="921" r:id="rId15"/>
    <p:sldId id="919" r:id="rId16"/>
    <p:sldId id="923" r:id="rId17"/>
    <p:sldId id="924" r:id="rId18"/>
    <p:sldId id="863" r:id="rId19"/>
    <p:sldId id="925" r:id="rId20"/>
    <p:sldId id="926" r:id="rId21"/>
    <p:sldId id="927" r:id="rId22"/>
    <p:sldId id="935" r:id="rId23"/>
    <p:sldId id="936" r:id="rId24"/>
    <p:sldId id="937" r:id="rId25"/>
    <p:sldId id="938" r:id="rId26"/>
    <p:sldId id="939" r:id="rId27"/>
    <p:sldId id="940" r:id="rId28"/>
    <p:sldId id="941" r:id="rId29"/>
    <p:sldId id="932" r:id="rId30"/>
    <p:sldId id="933" r:id="rId31"/>
    <p:sldId id="934" r:id="rId32"/>
    <p:sldId id="930" r:id="rId33"/>
    <p:sldId id="931" r:id="rId34"/>
    <p:sldId id="942" r:id="rId35"/>
  </p:sldIdLst>
  <p:sldSz cx="9144000" cy="5143500" type="screen16x9"/>
  <p:notesSz cx="6858000" cy="9144000"/>
  <p:custDataLst>
    <p:tags r:id="rId37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AC131D44-32AD-413B-9D10-BAC7F9D6A96E}">
          <p14:sldIdLst>
            <p14:sldId id="896"/>
            <p14:sldId id="895"/>
            <p14:sldId id="922"/>
            <p14:sldId id="928"/>
            <p14:sldId id="904"/>
            <p14:sldId id="913"/>
            <p14:sldId id="911"/>
            <p14:sldId id="914"/>
            <p14:sldId id="915"/>
            <p14:sldId id="916"/>
            <p14:sldId id="917"/>
            <p14:sldId id="918"/>
            <p14:sldId id="920"/>
            <p14:sldId id="921"/>
            <p14:sldId id="919"/>
            <p14:sldId id="923"/>
            <p14:sldId id="924"/>
            <p14:sldId id="863"/>
            <p14:sldId id="925"/>
            <p14:sldId id="926"/>
            <p14:sldId id="927"/>
            <p14:sldId id="935"/>
            <p14:sldId id="936"/>
            <p14:sldId id="937"/>
            <p14:sldId id="938"/>
            <p14:sldId id="939"/>
            <p14:sldId id="940"/>
            <p14:sldId id="941"/>
            <p14:sldId id="932"/>
            <p14:sldId id="933"/>
            <p14:sldId id="934"/>
            <p14:sldId id="930"/>
            <p14:sldId id="931"/>
            <p14:sldId id="9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D7975F"/>
    <a:srgbClr val="FDA8F7"/>
    <a:srgbClr val="DE7C83"/>
    <a:srgbClr val="9F75A0"/>
    <a:srgbClr val="FBAA67"/>
    <a:srgbClr val="89DFD3"/>
    <a:srgbClr val="F8818A"/>
    <a:srgbClr val="95D4F6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中等深淺樣式 4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1" autoAdjust="0"/>
    <p:restoredTop sz="86406" autoAdjust="0"/>
  </p:normalViewPr>
  <p:slideViewPr>
    <p:cSldViewPr>
      <p:cViewPr varScale="1">
        <p:scale>
          <a:sx n="135" d="100"/>
          <a:sy n="135" d="100"/>
        </p:scale>
        <p:origin x="360" y="1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3542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673B58EF-4ABD-40F4-ACA4-FE81D742E6DD}" type="datetimeFigureOut">
              <a:rPr lang="zh-CN" altLang="en-US" smtClean="0"/>
              <a:pPr/>
              <a:t>2022/12/13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A11FC198-2D83-4DFC-8CDD-7D23AF44D41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4111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456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497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1951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0603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23836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4563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3154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17795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02661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62302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5007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42655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0173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230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64301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96652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9380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28647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6200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06483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4005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8215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8607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3734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5709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93549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2310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8794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1639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5181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849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915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0787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702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921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5791125"/>
      </p:ext>
    </p:extLst>
  </p:cSld>
  <p:clrMapOvr>
    <a:masterClrMapping/>
  </p:clrMapOvr>
  <p:transition spd="med" advClick="0" advTm="0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407084" y="844538"/>
            <a:ext cx="8329832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 userDrawn="1"/>
        </p:nvGrpSpPr>
        <p:grpSpPr>
          <a:xfrm>
            <a:off x="8344139" y="294264"/>
            <a:ext cx="374073" cy="390916"/>
            <a:chOff x="11100580" y="393896"/>
            <a:chExt cx="548640" cy="630677"/>
          </a:xfrm>
        </p:grpSpPr>
        <p:sp>
          <p:nvSpPr>
            <p:cNvPr id="10" name="Pentagon 9"/>
            <p:cNvSpPr/>
            <p:nvPr userDrawn="1"/>
          </p:nvSpPr>
          <p:spPr>
            <a:xfrm rot="5400000">
              <a:off x="11091294" y="466647"/>
              <a:ext cx="567212" cy="548639"/>
            </a:xfrm>
            <a:prstGeom prst="homePlate">
              <a:avLst>
                <a:gd name="adj" fmla="val 26654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Pentagon 8"/>
            <p:cNvSpPr/>
            <p:nvPr userDrawn="1"/>
          </p:nvSpPr>
          <p:spPr>
            <a:xfrm rot="5400000">
              <a:off x="11091295" y="403182"/>
              <a:ext cx="567212" cy="548639"/>
            </a:xfrm>
            <a:prstGeom prst="homePlate">
              <a:avLst>
                <a:gd name="adj" fmla="val 2665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82792" y="309939"/>
            <a:ext cx="496766" cy="273844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2"/>
                </a:solidFill>
              </a:defRPr>
            </a:lvl1pPr>
          </a:lstStyle>
          <a:p>
            <a:fld id="{F3481812-CA6E-4CF7-A597-B03BE0D22F0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54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395536" y="4659982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60137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alphaModFix amt="9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6" r:id="rId2"/>
    <p:sldLayoutId id="2147483725" r:id="rId3"/>
    <p:sldLayoutId id="2147483769" r:id="rId4"/>
    <p:sldLayoutId id="2147483773" r:id="rId5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微软雅黑" pitchFamily="34" charset="-122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andy6804tw.github.io/2021/05/03/ntu-multi-head-self-attention/" TargetMode="External"/><Relationship Id="rId3" Type="http://schemas.openxmlformats.org/officeDocument/2006/relationships/image" Target="../media/image105.gif"/><Relationship Id="rId7" Type="http://schemas.openxmlformats.org/officeDocument/2006/relationships/hyperlink" Target="https://scikit-learn.org/stable/modules/generated/sklearn.feature_extraction.text.CountVectorizer.html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cikit-learn.org/stable/modules/generated/sklearn.feature_extraction.text.TfidfVectorizer.html" TargetMode="External"/><Relationship Id="rId11" Type="http://schemas.openxmlformats.org/officeDocument/2006/relationships/hyperlink" Target="https://ithelp.ithome.com.tw/articles/10243725" TargetMode="External"/><Relationship Id="rId5" Type="http://schemas.openxmlformats.org/officeDocument/2006/relationships/hyperlink" Target="https://github.com/nltk/nltk" TargetMode="External"/><Relationship Id="rId10" Type="http://schemas.openxmlformats.org/officeDocument/2006/relationships/hyperlink" Target="https://projector.tensorflow.org/" TargetMode="External"/><Relationship Id="rId4" Type="http://schemas.openxmlformats.org/officeDocument/2006/relationships/hyperlink" Target="https://www.programcreek.com/python/example/91599/nltk.corpus.wordnet.ADJ" TargetMode="External"/><Relationship Id="rId9" Type="http://schemas.openxmlformats.org/officeDocument/2006/relationships/hyperlink" Target="http://jalammar.github.io/a-visual-guide-to-using-bert-for-the-first-time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2411761" y="1910297"/>
            <a:ext cx="5472608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Tx/>
              <a:buNone/>
              <a:defRPr sz="6000">
                <a:gradFill>
                  <a:gsLst>
                    <a:gs pos="0">
                      <a:srgbClr val="FF6600"/>
                    </a:gs>
                    <a:gs pos="52000">
                      <a:srgbClr val="FF3300"/>
                    </a:gs>
                    <a:gs pos="100000">
                      <a:srgbClr val="EA2314"/>
                    </a:gs>
                  </a:gsLst>
                  <a:lin ang="18900000" scaled="0"/>
                </a:gradFill>
                <a:effectLst/>
                <a:latin typeface="Bebas" pitchFamily="2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zh-TW" altLang="en-US" sz="3600" dirty="0">
                <a:solidFill>
                  <a:schemeClr val="tx1"/>
                </a:solidFill>
                <a:latin typeface="+mn-ea"/>
                <a:ea typeface="+mn-ea"/>
              </a:rPr>
              <a:t>預測是否為詐欺性的職業</a:t>
            </a:r>
            <a:endParaRPr lang="zh-CN" altLang="en-US" sz="36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612305" y="2668586"/>
            <a:ext cx="269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資料探勘 期末報告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cxnSpLocks/>
          </p:cNvCxnSpPr>
          <p:nvPr/>
        </p:nvCxnSpPr>
        <p:spPr>
          <a:xfrm>
            <a:off x="2411760" y="2556628"/>
            <a:ext cx="5256584" cy="15122"/>
          </a:xfrm>
          <a:prstGeom prst="lin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15875">
            <a:solidFill>
              <a:schemeClr val="bg1"/>
            </a:solidFill>
            <a:miter lim="800000"/>
            <a:headEnd type="none" w="med" len="med"/>
            <a:tailEnd type="none" w="med" len="med"/>
          </a:ln>
          <a:effectLst>
            <a:outerShdw blurRad="50800" dist="50800" dir="8100000" algn="tr" rotWithShape="0">
              <a:prstClr val="black">
                <a:alpha val="20000"/>
              </a:prstClr>
            </a:outerShdw>
          </a:effectLst>
        </p:spPr>
      </p:cxnSp>
      <p:sp>
        <p:nvSpPr>
          <p:cNvPr id="33" name="文本框 18">
            <a:extLst>
              <a:ext uri="{FF2B5EF4-FFF2-40B4-BE49-F238E27FC236}">
                <a16:creationId xmlns:a16="http://schemas.microsoft.com/office/drawing/2014/main" id="{F48AF24E-EB75-4DDD-AF9A-62B2E916EE73}"/>
              </a:ext>
            </a:extLst>
          </p:cNvPr>
          <p:cNvSpPr txBox="1"/>
          <p:nvPr/>
        </p:nvSpPr>
        <p:spPr>
          <a:xfrm>
            <a:off x="3923928" y="3088220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學生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許庭瑋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18">
            <a:extLst>
              <a:ext uri="{FF2B5EF4-FFF2-40B4-BE49-F238E27FC236}">
                <a16:creationId xmlns:a16="http://schemas.microsoft.com/office/drawing/2014/main" id="{D3D6F5F4-63E3-451E-AFC6-F1F8C2526FC8}"/>
              </a:ext>
            </a:extLst>
          </p:cNvPr>
          <p:cNvSpPr txBox="1"/>
          <p:nvPr/>
        </p:nvSpPr>
        <p:spPr>
          <a:xfrm>
            <a:off x="3506686" y="3507854"/>
            <a:ext cx="3389163" cy="36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指導教授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蔡孟勳 教授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8" name="Picture 4" descr="中華郵政永續發展">
            <a:extLst>
              <a:ext uri="{FF2B5EF4-FFF2-40B4-BE49-F238E27FC236}">
                <a16:creationId xmlns:a16="http://schemas.microsoft.com/office/drawing/2014/main" id="{2E9F2452-92DC-4C6D-A098-AFC3C8FC0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92713"/>
            <a:ext cx="2009693" cy="200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220629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41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667">
                                          <p:cBhvr additive="base">
                                            <p:cTn id="7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667">
                                          <p:cBhvr additive="base">
                                            <p:cTn id="8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6" presetClass="entr" presetSubtype="37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fill="hold" grpId="0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9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grpId="0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3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/>
          <p:bldP spid="19" grpId="0"/>
          <p:bldP spid="33" grpId="0"/>
          <p:bldP spid="3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6" presetClass="entr" presetSubtype="37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/>
          <p:bldP spid="19" grpId="0"/>
          <p:bldP spid="33" grpId="0"/>
          <p:bldP spid="34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4">
            <a:extLst>
              <a:ext uri="{FF2B5EF4-FFF2-40B4-BE49-F238E27FC236}">
                <a16:creationId xmlns:a16="http://schemas.microsoft.com/office/drawing/2014/main" id="{1A5DBA32-C939-4ACD-8394-9D8280054574}"/>
              </a:ext>
            </a:extLst>
          </p:cNvPr>
          <p:cNvSpPr txBox="1"/>
          <p:nvPr/>
        </p:nvSpPr>
        <p:spPr>
          <a:xfrm>
            <a:off x="755576" y="483518"/>
            <a:ext cx="2376264" cy="288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查看資料集 </a:t>
            </a:r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(5/10)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34">
            <a:extLst>
              <a:ext uri="{FF2B5EF4-FFF2-40B4-BE49-F238E27FC236}">
                <a16:creationId xmlns:a16="http://schemas.microsoft.com/office/drawing/2014/main" id="{B4FE6F71-649A-4749-A0EC-539071F8C2EB}"/>
              </a:ext>
            </a:extLst>
          </p:cNvPr>
          <p:cNvSpPr txBox="1"/>
          <p:nvPr/>
        </p:nvSpPr>
        <p:spPr>
          <a:xfrm>
            <a:off x="1183185" y="1203598"/>
            <a:ext cx="2037843" cy="24622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名目型資料</a:t>
            </a:r>
            <a:endParaRPr lang="en-GB" altLang="zh-CN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239466E7-9A2A-4F6E-B8FF-0532860D7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577" y="887019"/>
            <a:ext cx="3275433" cy="3661662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A983B5E3-FD4C-4EC2-AC69-759888548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1635646"/>
            <a:ext cx="3421164" cy="2850971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46220F76-2852-422B-8F80-6F6C1755E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8853" y="2863453"/>
            <a:ext cx="1248553" cy="1923999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9890084C-D2D6-4C5A-ACBB-E0F7042466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8853" y="407838"/>
            <a:ext cx="1133005" cy="2455615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2E89B923-C521-41CF-BE00-83B4995C49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1851" y="1059959"/>
            <a:ext cx="1617892" cy="1084851"/>
          </a:xfrm>
          <a:prstGeom prst="rect">
            <a:avLst/>
          </a:prstGeom>
        </p:spPr>
      </p:pic>
      <p:sp>
        <p:nvSpPr>
          <p:cNvPr id="41" name="文字方塊 40">
            <a:extLst>
              <a:ext uri="{FF2B5EF4-FFF2-40B4-BE49-F238E27FC236}">
                <a16:creationId xmlns:a16="http://schemas.microsoft.com/office/drawing/2014/main" id="{AB2F3F29-3CD1-4D22-9303-B5B05706FE5D}"/>
              </a:ext>
            </a:extLst>
          </p:cNvPr>
          <p:cNvSpPr txBox="1"/>
          <p:nvPr/>
        </p:nvSpPr>
        <p:spPr>
          <a:xfrm>
            <a:off x="5780442" y="2144810"/>
            <a:ext cx="72008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國家</a:t>
            </a:r>
            <a:r>
              <a:rPr lang="en-US" altLang="zh-TW" sz="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TW" altLang="en-US" sz="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州</a:t>
            </a:r>
            <a:r>
              <a:rPr lang="en-US" altLang="zh-TW" sz="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TW" altLang="en-US" sz="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城市</a:t>
            </a:r>
          </a:p>
        </p:txBody>
      </p:sp>
    </p:spTree>
    <p:extLst>
      <p:ext uri="{BB962C8B-B14F-4D97-AF65-F5344CB8AC3E}">
        <p14:creationId xmlns:p14="http://schemas.microsoft.com/office/powerpoint/2010/main" val="36996468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4">
            <a:extLst>
              <a:ext uri="{FF2B5EF4-FFF2-40B4-BE49-F238E27FC236}">
                <a16:creationId xmlns:a16="http://schemas.microsoft.com/office/drawing/2014/main" id="{1A5DBA32-C939-4ACD-8394-9D8280054574}"/>
              </a:ext>
            </a:extLst>
          </p:cNvPr>
          <p:cNvSpPr txBox="1"/>
          <p:nvPr/>
        </p:nvSpPr>
        <p:spPr>
          <a:xfrm>
            <a:off x="755576" y="483518"/>
            <a:ext cx="2376264" cy="288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查看資料集 </a:t>
            </a:r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(6/10)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34">
            <a:extLst>
              <a:ext uri="{FF2B5EF4-FFF2-40B4-BE49-F238E27FC236}">
                <a16:creationId xmlns:a16="http://schemas.microsoft.com/office/drawing/2014/main" id="{B4FE6F71-649A-4749-A0EC-539071F8C2EB}"/>
              </a:ext>
            </a:extLst>
          </p:cNvPr>
          <p:cNvSpPr txBox="1"/>
          <p:nvPr/>
        </p:nvSpPr>
        <p:spPr>
          <a:xfrm>
            <a:off x="899592" y="977721"/>
            <a:ext cx="2037843" cy="24622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名目型資料</a:t>
            </a:r>
            <a:endParaRPr lang="en-GB" altLang="zh-CN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60D7E77-CE8B-4486-83D2-89DB5B666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640" y="1306615"/>
            <a:ext cx="2505044" cy="211687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4038963-328C-47D4-99CE-165EF0316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982" y="1293990"/>
            <a:ext cx="2628972" cy="214212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BD34150-DEB7-4BCE-923C-265C9AD19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649" y="3541375"/>
            <a:ext cx="1915637" cy="101586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5BA88A5-D6D8-4884-A631-933140054A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4007" y="3504809"/>
            <a:ext cx="1459971" cy="1285935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0EC52594-569F-4CA7-9F3C-0372832E34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352" y="1308623"/>
            <a:ext cx="2880322" cy="212950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F71F883-96F0-497E-B678-49ABE98A9C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4522" y="3522810"/>
            <a:ext cx="1887280" cy="110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002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4">
            <a:extLst>
              <a:ext uri="{FF2B5EF4-FFF2-40B4-BE49-F238E27FC236}">
                <a16:creationId xmlns:a16="http://schemas.microsoft.com/office/drawing/2014/main" id="{1A5DBA32-C939-4ACD-8394-9D8280054574}"/>
              </a:ext>
            </a:extLst>
          </p:cNvPr>
          <p:cNvSpPr txBox="1"/>
          <p:nvPr/>
        </p:nvSpPr>
        <p:spPr>
          <a:xfrm>
            <a:off x="755576" y="483518"/>
            <a:ext cx="2376264" cy="288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查看資料集 </a:t>
            </a:r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(7/10)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34">
            <a:extLst>
              <a:ext uri="{FF2B5EF4-FFF2-40B4-BE49-F238E27FC236}">
                <a16:creationId xmlns:a16="http://schemas.microsoft.com/office/drawing/2014/main" id="{FC513BB6-E30F-4015-AD18-D7104A21254D}"/>
              </a:ext>
            </a:extLst>
          </p:cNvPr>
          <p:cNvSpPr txBox="1"/>
          <p:nvPr/>
        </p:nvSpPr>
        <p:spPr>
          <a:xfrm>
            <a:off x="1043608" y="1021500"/>
            <a:ext cx="1584176" cy="246221"/>
          </a:xfrm>
          <a:prstGeom prst="rect">
            <a:avLst/>
          </a:prstGeom>
          <a:noFill/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[1,0]</a:t>
            </a:r>
            <a:r>
              <a:rPr lang="zh-TW" altLang="en-US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型資料</a:t>
            </a:r>
            <a:endParaRPr lang="en-GB" altLang="zh-CN" sz="16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E040F4A-5B19-4A7D-8DE8-B250D7B6F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38" y="1851670"/>
            <a:ext cx="2651701" cy="191372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438087F-BE67-4006-8AFE-52AEEC6DA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554" y="1851670"/>
            <a:ext cx="2625813" cy="191372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C475790-B1A8-46DD-ADDB-7508B8AB0D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2853" y="1851670"/>
            <a:ext cx="2746325" cy="1913728"/>
          </a:xfrm>
          <a:prstGeom prst="rect">
            <a:avLst/>
          </a:prstGeom>
        </p:spPr>
      </p:pic>
      <p:sp>
        <p:nvSpPr>
          <p:cNvPr id="17" name="TextBox 34">
            <a:extLst>
              <a:ext uri="{FF2B5EF4-FFF2-40B4-BE49-F238E27FC236}">
                <a16:creationId xmlns:a16="http://schemas.microsoft.com/office/drawing/2014/main" id="{EB61EA86-D10C-4FE7-B64C-ACD30DDCF5A6}"/>
              </a:ext>
            </a:extLst>
          </p:cNvPr>
          <p:cNvSpPr txBox="1"/>
          <p:nvPr/>
        </p:nvSpPr>
        <p:spPr>
          <a:xfrm>
            <a:off x="899592" y="1517671"/>
            <a:ext cx="269667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是否為遠程辦公</a:t>
            </a:r>
            <a:r>
              <a:rPr lang="en-US" altLang="zh-TW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TW" alt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真</a:t>
            </a:r>
            <a:r>
              <a:rPr lang="en-US" altLang="zh-TW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TW" alt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假</a:t>
            </a:r>
            <a:r>
              <a:rPr lang="en-US" altLang="zh-TW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TW" alt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GB" altLang="zh-CN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34">
            <a:extLst>
              <a:ext uri="{FF2B5EF4-FFF2-40B4-BE49-F238E27FC236}">
                <a16:creationId xmlns:a16="http://schemas.microsoft.com/office/drawing/2014/main" id="{19CD116B-F3E0-49D9-9C3C-0AEF86BEC361}"/>
              </a:ext>
            </a:extLst>
          </p:cNvPr>
          <p:cNvSpPr txBox="1"/>
          <p:nvPr/>
        </p:nvSpPr>
        <p:spPr>
          <a:xfrm>
            <a:off x="3509772" y="1518430"/>
            <a:ext cx="269667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是否有公司</a:t>
            </a:r>
            <a:r>
              <a:rPr lang="en-US" altLang="zh-TW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LOGO(</a:t>
            </a:r>
            <a:r>
              <a:rPr lang="zh-TW" alt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真</a:t>
            </a:r>
            <a:r>
              <a:rPr lang="en-US" altLang="zh-TW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TW" alt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假</a:t>
            </a:r>
            <a:r>
              <a:rPr lang="en-US" altLang="zh-TW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TW" alt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GB" altLang="zh-CN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34">
            <a:extLst>
              <a:ext uri="{FF2B5EF4-FFF2-40B4-BE49-F238E27FC236}">
                <a16:creationId xmlns:a16="http://schemas.microsoft.com/office/drawing/2014/main" id="{F606C61D-5051-482C-996B-0CA2EBB0ED27}"/>
              </a:ext>
            </a:extLst>
          </p:cNvPr>
          <p:cNvSpPr txBox="1"/>
          <p:nvPr/>
        </p:nvSpPr>
        <p:spPr>
          <a:xfrm>
            <a:off x="6300192" y="1517671"/>
            <a:ext cx="269667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是否有公司面試問題</a:t>
            </a:r>
            <a:r>
              <a:rPr lang="en-US" altLang="zh-TW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TW" alt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真</a:t>
            </a:r>
            <a:r>
              <a:rPr lang="en-US" altLang="zh-TW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TW" alt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假</a:t>
            </a:r>
            <a:r>
              <a:rPr lang="en-US" altLang="zh-TW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TW" alt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GB" altLang="zh-CN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2004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" grpId="0" animBg="1"/>
      <p:bldP spid="17" grpId="0"/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4">
            <a:extLst>
              <a:ext uri="{FF2B5EF4-FFF2-40B4-BE49-F238E27FC236}">
                <a16:creationId xmlns:a16="http://schemas.microsoft.com/office/drawing/2014/main" id="{1A5DBA32-C939-4ACD-8394-9D8280054574}"/>
              </a:ext>
            </a:extLst>
          </p:cNvPr>
          <p:cNvSpPr txBox="1"/>
          <p:nvPr/>
        </p:nvSpPr>
        <p:spPr>
          <a:xfrm>
            <a:off x="755576" y="483518"/>
            <a:ext cx="2376264" cy="288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查看資料集 </a:t>
            </a:r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(8/10)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34">
            <a:extLst>
              <a:ext uri="{FF2B5EF4-FFF2-40B4-BE49-F238E27FC236}">
                <a16:creationId xmlns:a16="http://schemas.microsoft.com/office/drawing/2014/main" id="{469C7BC5-2CB6-480D-A5B4-219C3E56327B}"/>
              </a:ext>
            </a:extLst>
          </p:cNvPr>
          <p:cNvSpPr txBox="1"/>
          <p:nvPr/>
        </p:nvSpPr>
        <p:spPr>
          <a:xfrm>
            <a:off x="899592" y="987574"/>
            <a:ext cx="1656184" cy="246221"/>
          </a:xfrm>
          <a:prstGeom prst="rect">
            <a:avLst/>
          </a:prstGeom>
          <a:noFill/>
          <a:ln>
            <a:solidFill>
              <a:srgbClr val="D7975F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TW" sz="1600" b="1" dirty="0">
                <a:ln>
                  <a:solidFill>
                    <a:srgbClr val="7030A0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zh-TW" altLang="en-US" sz="1600" b="1" dirty="0">
                <a:ln>
                  <a:solidFill>
                    <a:srgbClr val="7030A0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型資料</a:t>
            </a:r>
            <a:endParaRPr lang="en-GB" altLang="zh-CN" sz="1600" b="1" dirty="0">
              <a:ln>
                <a:solidFill>
                  <a:srgbClr val="7030A0"/>
                </a:solidFill>
              </a:ln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9236700-5893-425C-B938-8F786E08F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159" y="2803093"/>
            <a:ext cx="7590305" cy="133182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B68A7C4-050A-4B41-84D1-3118964A2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1449819"/>
            <a:ext cx="7519007" cy="113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39619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4">
            <a:extLst>
              <a:ext uri="{FF2B5EF4-FFF2-40B4-BE49-F238E27FC236}">
                <a16:creationId xmlns:a16="http://schemas.microsoft.com/office/drawing/2014/main" id="{1A5DBA32-C939-4ACD-8394-9D8280054574}"/>
              </a:ext>
            </a:extLst>
          </p:cNvPr>
          <p:cNvSpPr txBox="1"/>
          <p:nvPr/>
        </p:nvSpPr>
        <p:spPr>
          <a:xfrm>
            <a:off x="755576" y="483518"/>
            <a:ext cx="2376264" cy="288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查看資料集 </a:t>
            </a:r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(9/10)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34">
            <a:extLst>
              <a:ext uri="{FF2B5EF4-FFF2-40B4-BE49-F238E27FC236}">
                <a16:creationId xmlns:a16="http://schemas.microsoft.com/office/drawing/2014/main" id="{469C7BC5-2CB6-480D-A5B4-219C3E56327B}"/>
              </a:ext>
            </a:extLst>
          </p:cNvPr>
          <p:cNvSpPr txBox="1"/>
          <p:nvPr/>
        </p:nvSpPr>
        <p:spPr>
          <a:xfrm>
            <a:off x="899592" y="987574"/>
            <a:ext cx="1656184" cy="246221"/>
          </a:xfrm>
          <a:prstGeom prst="rect">
            <a:avLst/>
          </a:prstGeom>
          <a:noFill/>
          <a:ln>
            <a:solidFill>
              <a:srgbClr val="D7975F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TW" sz="1600" b="1" dirty="0">
                <a:ln>
                  <a:solidFill>
                    <a:srgbClr val="7030A0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zh-TW" altLang="en-US" sz="1600" b="1" dirty="0">
                <a:ln>
                  <a:solidFill>
                    <a:srgbClr val="7030A0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型資料</a:t>
            </a:r>
            <a:endParaRPr lang="en-GB" altLang="zh-CN" sz="1600" b="1" dirty="0">
              <a:ln>
                <a:solidFill>
                  <a:srgbClr val="7030A0"/>
                </a:solidFill>
              </a:ln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1B80E0FF-E2F0-4931-BD25-C1F591FCA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724311"/>
            <a:ext cx="2646072" cy="772746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74D297D9-71A5-4861-9825-26628B000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494" y="1590034"/>
            <a:ext cx="3939771" cy="1353796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DD252238-A99D-41BA-A73C-EE44E7A34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718" y="1590034"/>
            <a:ext cx="3939771" cy="1352793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EAEA96C7-FAFD-4A33-B9C1-035E420640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077" y="2993945"/>
            <a:ext cx="3949386" cy="1352793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92F8B9AB-EE08-4CC2-9621-5DB7570B78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2494" y="2993856"/>
            <a:ext cx="3949126" cy="135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076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4">
            <a:extLst>
              <a:ext uri="{FF2B5EF4-FFF2-40B4-BE49-F238E27FC236}">
                <a16:creationId xmlns:a16="http://schemas.microsoft.com/office/drawing/2014/main" id="{1A5DBA32-C939-4ACD-8394-9D8280054574}"/>
              </a:ext>
            </a:extLst>
          </p:cNvPr>
          <p:cNvSpPr txBox="1"/>
          <p:nvPr/>
        </p:nvSpPr>
        <p:spPr>
          <a:xfrm>
            <a:off x="755576" y="483518"/>
            <a:ext cx="2376264" cy="288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查看資料集 </a:t>
            </a:r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(10/10)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34">
            <a:extLst>
              <a:ext uri="{FF2B5EF4-FFF2-40B4-BE49-F238E27FC236}">
                <a16:creationId xmlns:a16="http://schemas.microsoft.com/office/drawing/2014/main" id="{469C7BC5-2CB6-480D-A5B4-219C3E56327B}"/>
              </a:ext>
            </a:extLst>
          </p:cNvPr>
          <p:cNvSpPr txBox="1"/>
          <p:nvPr/>
        </p:nvSpPr>
        <p:spPr>
          <a:xfrm>
            <a:off x="899592" y="987574"/>
            <a:ext cx="1656184" cy="246221"/>
          </a:xfrm>
          <a:prstGeom prst="rect">
            <a:avLst/>
          </a:prstGeom>
          <a:noFill/>
          <a:ln>
            <a:solidFill>
              <a:srgbClr val="D7975F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TW" sz="1600" b="1" dirty="0">
                <a:ln>
                  <a:solidFill>
                    <a:srgbClr val="7030A0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zh-TW" altLang="en-US" sz="1600" b="1" dirty="0">
                <a:ln>
                  <a:solidFill>
                    <a:srgbClr val="7030A0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型資料</a:t>
            </a:r>
            <a:endParaRPr lang="en-GB" altLang="zh-CN" sz="1600" b="1" dirty="0">
              <a:ln>
                <a:solidFill>
                  <a:srgbClr val="7030A0"/>
                </a:solidFill>
              </a:ln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3BF4F2A-202E-4A4A-B1A7-EF23C1A2A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347614"/>
            <a:ext cx="6694533" cy="190185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108F8CA-20D7-4A04-AA79-C1301FA3F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1851670"/>
            <a:ext cx="3454931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84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4">
            <a:extLst>
              <a:ext uri="{FF2B5EF4-FFF2-40B4-BE49-F238E27FC236}">
                <a16:creationId xmlns:a16="http://schemas.microsoft.com/office/drawing/2014/main" id="{1A5DBA32-C939-4ACD-8394-9D8280054574}"/>
              </a:ext>
            </a:extLst>
          </p:cNvPr>
          <p:cNvSpPr txBox="1"/>
          <p:nvPr/>
        </p:nvSpPr>
        <p:spPr>
          <a:xfrm>
            <a:off x="755576" y="483518"/>
            <a:ext cx="2376264" cy="288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文獻探討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A0067A6-B8C5-4F92-83FB-BE129903D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795" y="879562"/>
            <a:ext cx="2581914" cy="190820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BA0E887-157D-4AB8-AD54-B99D15091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0709" y="879562"/>
            <a:ext cx="3733439" cy="1908202"/>
          </a:xfrm>
          <a:prstGeom prst="rect">
            <a:avLst/>
          </a:prstGeom>
        </p:spPr>
      </p:pic>
      <p:sp>
        <p:nvSpPr>
          <p:cNvPr id="10" name="TextBox 34">
            <a:extLst>
              <a:ext uri="{FF2B5EF4-FFF2-40B4-BE49-F238E27FC236}">
                <a16:creationId xmlns:a16="http://schemas.microsoft.com/office/drawing/2014/main" id="{DDA4886F-6D7D-4736-BCBF-B0A1BBD4DA5F}"/>
              </a:ext>
            </a:extLst>
          </p:cNvPr>
          <p:cNvSpPr txBox="1"/>
          <p:nvPr/>
        </p:nvSpPr>
        <p:spPr>
          <a:xfrm>
            <a:off x="1918552" y="1444405"/>
            <a:ext cx="673458" cy="18466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positive</a:t>
            </a:r>
            <a:endParaRPr lang="en-GB" altLang="zh-CN" sz="12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34">
            <a:extLst>
              <a:ext uri="{FF2B5EF4-FFF2-40B4-BE49-F238E27FC236}">
                <a16:creationId xmlns:a16="http://schemas.microsoft.com/office/drawing/2014/main" id="{65C95BAD-681E-4639-8929-56EB6EC73E8F}"/>
              </a:ext>
            </a:extLst>
          </p:cNvPr>
          <p:cNvSpPr txBox="1"/>
          <p:nvPr/>
        </p:nvSpPr>
        <p:spPr>
          <a:xfrm>
            <a:off x="1918552" y="2378579"/>
            <a:ext cx="673458" cy="1846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negative</a:t>
            </a:r>
            <a:endParaRPr lang="en-GB" altLang="zh-CN" sz="12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0B66C2C-E32E-44AC-8E2B-5135C310D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795" y="2838095"/>
            <a:ext cx="4794370" cy="93610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0057A0A-F96E-4674-BB2A-B56F361205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795" y="3797228"/>
            <a:ext cx="5364088" cy="1013576"/>
          </a:xfrm>
          <a:prstGeom prst="rect">
            <a:avLst/>
          </a:prstGeom>
        </p:spPr>
      </p:pic>
      <p:sp>
        <p:nvSpPr>
          <p:cNvPr id="18" name="TextBox 34">
            <a:extLst>
              <a:ext uri="{FF2B5EF4-FFF2-40B4-BE49-F238E27FC236}">
                <a16:creationId xmlns:a16="http://schemas.microsoft.com/office/drawing/2014/main" id="{87BD48A7-59C9-4A9E-A934-FCF0B814F348}"/>
              </a:ext>
            </a:extLst>
          </p:cNvPr>
          <p:cNvSpPr txBox="1"/>
          <p:nvPr/>
        </p:nvSpPr>
        <p:spPr>
          <a:xfrm>
            <a:off x="2491711" y="3203129"/>
            <a:ext cx="910718" cy="18466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Real post</a:t>
            </a:r>
            <a:endParaRPr lang="en-GB" altLang="zh-CN" sz="12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34">
            <a:extLst>
              <a:ext uri="{FF2B5EF4-FFF2-40B4-BE49-F238E27FC236}">
                <a16:creationId xmlns:a16="http://schemas.microsoft.com/office/drawing/2014/main" id="{AA597E2C-846E-4D4D-A39D-4C5E67A7AA7A}"/>
              </a:ext>
            </a:extLst>
          </p:cNvPr>
          <p:cNvSpPr txBox="1"/>
          <p:nvPr/>
        </p:nvSpPr>
        <p:spPr>
          <a:xfrm>
            <a:off x="2491711" y="4211683"/>
            <a:ext cx="910718" cy="1846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Fake post</a:t>
            </a:r>
            <a:endParaRPr lang="en-GB" altLang="zh-CN" sz="12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478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" grpId="0" animBg="1"/>
      <p:bldP spid="11" grpId="0" animBg="1"/>
      <p:bldP spid="18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A78BD28F-5A0A-42DD-8B62-30B5624E4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483518"/>
            <a:ext cx="2835329" cy="2674053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508ADAFC-FEFF-40BC-AB68-103152A81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009" y="483518"/>
            <a:ext cx="2827776" cy="267563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007C427-D5A2-4EC4-ACBE-2697DB86B3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863" y="3157571"/>
            <a:ext cx="2853534" cy="171266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5B5C0AF-9942-460C-98BE-D6D88F17B3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6442" y="3167897"/>
            <a:ext cx="2853534" cy="1714300"/>
          </a:xfrm>
          <a:prstGeom prst="rect">
            <a:avLst/>
          </a:prstGeom>
        </p:spPr>
      </p:pic>
      <p:sp>
        <p:nvSpPr>
          <p:cNvPr id="17" name="TextBox 34">
            <a:extLst>
              <a:ext uri="{FF2B5EF4-FFF2-40B4-BE49-F238E27FC236}">
                <a16:creationId xmlns:a16="http://schemas.microsoft.com/office/drawing/2014/main" id="{02B1E133-761A-443F-B565-88841889EB68}"/>
              </a:ext>
            </a:extLst>
          </p:cNvPr>
          <p:cNvSpPr txBox="1"/>
          <p:nvPr/>
        </p:nvSpPr>
        <p:spPr>
          <a:xfrm>
            <a:off x="3491880" y="3185338"/>
            <a:ext cx="910718" cy="18466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Real post</a:t>
            </a:r>
            <a:endParaRPr lang="en-GB" altLang="zh-CN" sz="12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34">
            <a:extLst>
              <a:ext uri="{FF2B5EF4-FFF2-40B4-BE49-F238E27FC236}">
                <a16:creationId xmlns:a16="http://schemas.microsoft.com/office/drawing/2014/main" id="{16B19193-DCCA-4A37-AA47-1ECBBEAE889C}"/>
              </a:ext>
            </a:extLst>
          </p:cNvPr>
          <p:cNvSpPr txBox="1"/>
          <p:nvPr/>
        </p:nvSpPr>
        <p:spPr>
          <a:xfrm>
            <a:off x="6479258" y="3185338"/>
            <a:ext cx="910718" cy="1846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Fake post</a:t>
            </a:r>
            <a:endParaRPr lang="en-GB" altLang="zh-CN" sz="12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57741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06CAFBF-A9B6-4FBD-83B5-9FB0113FF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90" y="1444782"/>
            <a:ext cx="2696674" cy="3059160"/>
          </a:xfrm>
          <a:prstGeom prst="rect">
            <a:avLst/>
          </a:prstGeom>
        </p:spPr>
      </p:pic>
      <p:pic>
        <p:nvPicPr>
          <p:cNvPr id="100" name="圖片 99">
            <a:extLst>
              <a:ext uri="{FF2B5EF4-FFF2-40B4-BE49-F238E27FC236}">
                <a16:creationId xmlns:a16="http://schemas.microsoft.com/office/drawing/2014/main" id="{5EC5C4DD-54C5-448C-8EAB-D5E766CA5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058" y="1641658"/>
            <a:ext cx="4951750" cy="2862284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855A588A-04CA-4974-B993-7288B8031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8058" y="1449335"/>
            <a:ext cx="1349510" cy="195730"/>
          </a:xfrm>
          <a:prstGeom prst="rect">
            <a:avLst/>
          </a:prstGeom>
        </p:spPr>
      </p:pic>
      <p:sp>
        <p:nvSpPr>
          <p:cNvPr id="105" name="TextBox 34">
            <a:extLst>
              <a:ext uri="{FF2B5EF4-FFF2-40B4-BE49-F238E27FC236}">
                <a16:creationId xmlns:a16="http://schemas.microsoft.com/office/drawing/2014/main" id="{1A5DBA32-C939-4ACD-8394-9D8280054574}"/>
              </a:ext>
            </a:extLst>
          </p:cNvPr>
          <p:cNvSpPr txBox="1"/>
          <p:nvPr/>
        </p:nvSpPr>
        <p:spPr>
          <a:xfrm>
            <a:off x="755576" y="483518"/>
            <a:ext cx="2376264" cy="288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研究方法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TextBox 34">
            <a:extLst>
              <a:ext uri="{FF2B5EF4-FFF2-40B4-BE49-F238E27FC236}">
                <a16:creationId xmlns:a16="http://schemas.microsoft.com/office/drawing/2014/main" id="{13020591-71C3-4F9B-906F-6DCBF2D265F8}"/>
              </a:ext>
            </a:extLst>
          </p:cNvPr>
          <p:cNvSpPr txBox="1"/>
          <p:nvPr/>
        </p:nvSpPr>
        <p:spPr>
          <a:xfrm>
            <a:off x="380865" y="3291058"/>
            <a:ext cx="23302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合</a:t>
            </a:r>
            <a:endParaRPr lang="en-US" altLang="zh-TW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TW" alt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併</a:t>
            </a:r>
            <a:endParaRPr lang="en-GB" altLang="zh-CN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BD093D61-14C7-4697-8FA3-E81E95686FB3}"/>
              </a:ext>
            </a:extLst>
          </p:cNvPr>
          <p:cNvSpPr/>
          <p:nvPr/>
        </p:nvSpPr>
        <p:spPr>
          <a:xfrm>
            <a:off x="986193" y="2715765"/>
            <a:ext cx="2232248" cy="100237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矩形: 圓角 110">
            <a:extLst>
              <a:ext uri="{FF2B5EF4-FFF2-40B4-BE49-F238E27FC236}">
                <a16:creationId xmlns:a16="http://schemas.microsoft.com/office/drawing/2014/main" id="{42CAEDAA-6900-4D8F-9B61-02DEE7062222}"/>
              </a:ext>
            </a:extLst>
          </p:cNvPr>
          <p:cNvSpPr/>
          <p:nvPr/>
        </p:nvSpPr>
        <p:spPr>
          <a:xfrm>
            <a:off x="986193" y="2377617"/>
            <a:ext cx="2220557" cy="321134"/>
          </a:xfrm>
          <a:prstGeom prst="round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矩形: 圓角 111">
            <a:extLst>
              <a:ext uri="{FF2B5EF4-FFF2-40B4-BE49-F238E27FC236}">
                <a16:creationId xmlns:a16="http://schemas.microsoft.com/office/drawing/2014/main" id="{356CB9EE-64F3-4411-90B3-A620492955DC}"/>
              </a:ext>
            </a:extLst>
          </p:cNvPr>
          <p:cNvSpPr/>
          <p:nvPr/>
        </p:nvSpPr>
        <p:spPr>
          <a:xfrm>
            <a:off x="993635" y="2833016"/>
            <a:ext cx="2206766" cy="399134"/>
          </a:xfrm>
          <a:prstGeom prst="round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矩形: 圓角 112">
            <a:extLst>
              <a:ext uri="{FF2B5EF4-FFF2-40B4-BE49-F238E27FC236}">
                <a16:creationId xmlns:a16="http://schemas.microsoft.com/office/drawing/2014/main" id="{2F8F3049-8D33-4A4D-AF1F-36A1A3EF4213}"/>
              </a:ext>
            </a:extLst>
          </p:cNvPr>
          <p:cNvSpPr/>
          <p:nvPr/>
        </p:nvSpPr>
        <p:spPr>
          <a:xfrm>
            <a:off x="961803" y="3538642"/>
            <a:ext cx="2232248" cy="538058"/>
          </a:xfrm>
          <a:prstGeom prst="round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5" name="矩形: 圓角 114">
            <a:extLst>
              <a:ext uri="{FF2B5EF4-FFF2-40B4-BE49-F238E27FC236}">
                <a16:creationId xmlns:a16="http://schemas.microsoft.com/office/drawing/2014/main" id="{72B68A38-37DF-4C5E-869F-292F9D113701}"/>
              </a:ext>
            </a:extLst>
          </p:cNvPr>
          <p:cNvSpPr/>
          <p:nvPr/>
        </p:nvSpPr>
        <p:spPr>
          <a:xfrm>
            <a:off x="4716016" y="2052108"/>
            <a:ext cx="216024" cy="1959801"/>
          </a:xfrm>
          <a:custGeom>
            <a:avLst/>
            <a:gdLst>
              <a:gd name="connsiteX0" fmla="*/ 0 w 216024"/>
              <a:gd name="connsiteY0" fmla="*/ 36005 h 1959801"/>
              <a:gd name="connsiteX1" fmla="*/ 36005 w 216024"/>
              <a:gd name="connsiteY1" fmla="*/ 0 h 1959801"/>
              <a:gd name="connsiteX2" fmla="*/ 180019 w 216024"/>
              <a:gd name="connsiteY2" fmla="*/ 0 h 1959801"/>
              <a:gd name="connsiteX3" fmla="*/ 216024 w 216024"/>
              <a:gd name="connsiteY3" fmla="*/ 36005 h 1959801"/>
              <a:gd name="connsiteX4" fmla="*/ 216024 w 216024"/>
              <a:gd name="connsiteY4" fmla="*/ 665269 h 1959801"/>
              <a:gd name="connsiteX5" fmla="*/ 216024 w 216024"/>
              <a:gd name="connsiteY5" fmla="*/ 1275654 h 1959801"/>
              <a:gd name="connsiteX6" fmla="*/ 216024 w 216024"/>
              <a:gd name="connsiteY6" fmla="*/ 1923796 h 1959801"/>
              <a:gd name="connsiteX7" fmla="*/ 180019 w 216024"/>
              <a:gd name="connsiteY7" fmla="*/ 1959801 h 1959801"/>
              <a:gd name="connsiteX8" fmla="*/ 36005 w 216024"/>
              <a:gd name="connsiteY8" fmla="*/ 1959801 h 1959801"/>
              <a:gd name="connsiteX9" fmla="*/ 0 w 216024"/>
              <a:gd name="connsiteY9" fmla="*/ 1923796 h 1959801"/>
              <a:gd name="connsiteX10" fmla="*/ 0 w 216024"/>
              <a:gd name="connsiteY10" fmla="*/ 1256777 h 1959801"/>
              <a:gd name="connsiteX11" fmla="*/ 0 w 216024"/>
              <a:gd name="connsiteY11" fmla="*/ 665269 h 1959801"/>
              <a:gd name="connsiteX12" fmla="*/ 0 w 216024"/>
              <a:gd name="connsiteY12" fmla="*/ 36005 h 1959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6024" h="1959801" extrusionOk="0">
                <a:moveTo>
                  <a:pt x="0" y="36005"/>
                </a:moveTo>
                <a:cubicBezTo>
                  <a:pt x="2059" y="17765"/>
                  <a:pt x="15951" y="1139"/>
                  <a:pt x="36005" y="0"/>
                </a:cubicBezTo>
                <a:cubicBezTo>
                  <a:pt x="98871" y="3383"/>
                  <a:pt x="141416" y="-710"/>
                  <a:pt x="180019" y="0"/>
                </a:cubicBezTo>
                <a:cubicBezTo>
                  <a:pt x="200175" y="1357"/>
                  <a:pt x="215981" y="12944"/>
                  <a:pt x="216024" y="36005"/>
                </a:cubicBezTo>
                <a:cubicBezTo>
                  <a:pt x="242137" y="244887"/>
                  <a:pt x="224721" y="354024"/>
                  <a:pt x="216024" y="665269"/>
                </a:cubicBezTo>
                <a:cubicBezTo>
                  <a:pt x="207327" y="976514"/>
                  <a:pt x="227030" y="1069361"/>
                  <a:pt x="216024" y="1275654"/>
                </a:cubicBezTo>
                <a:cubicBezTo>
                  <a:pt x="205018" y="1481948"/>
                  <a:pt x="219410" y="1605290"/>
                  <a:pt x="216024" y="1923796"/>
                </a:cubicBezTo>
                <a:cubicBezTo>
                  <a:pt x="217670" y="1941107"/>
                  <a:pt x="200662" y="1964512"/>
                  <a:pt x="180019" y="1959801"/>
                </a:cubicBezTo>
                <a:cubicBezTo>
                  <a:pt x="121815" y="1964489"/>
                  <a:pt x="98844" y="1958812"/>
                  <a:pt x="36005" y="1959801"/>
                </a:cubicBezTo>
                <a:cubicBezTo>
                  <a:pt x="18908" y="1959260"/>
                  <a:pt x="2169" y="1939876"/>
                  <a:pt x="0" y="1923796"/>
                </a:cubicBezTo>
                <a:cubicBezTo>
                  <a:pt x="-30419" y="1690651"/>
                  <a:pt x="672" y="1420828"/>
                  <a:pt x="0" y="1256777"/>
                </a:cubicBezTo>
                <a:cubicBezTo>
                  <a:pt x="-672" y="1092726"/>
                  <a:pt x="537" y="864043"/>
                  <a:pt x="0" y="665269"/>
                </a:cubicBezTo>
                <a:cubicBezTo>
                  <a:pt x="-537" y="466495"/>
                  <a:pt x="29284" y="200681"/>
                  <a:pt x="0" y="36005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303474440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矩形: 圓角 115">
            <a:extLst>
              <a:ext uri="{FF2B5EF4-FFF2-40B4-BE49-F238E27FC236}">
                <a16:creationId xmlns:a16="http://schemas.microsoft.com/office/drawing/2014/main" id="{26F8EC78-3FAC-4338-B95C-C0DCB7492F3F}"/>
              </a:ext>
            </a:extLst>
          </p:cNvPr>
          <p:cNvSpPr/>
          <p:nvPr/>
        </p:nvSpPr>
        <p:spPr>
          <a:xfrm>
            <a:off x="3923928" y="2052109"/>
            <a:ext cx="762372" cy="1973792"/>
          </a:xfrm>
          <a:custGeom>
            <a:avLst/>
            <a:gdLst>
              <a:gd name="connsiteX0" fmla="*/ 0 w 762372"/>
              <a:gd name="connsiteY0" fmla="*/ 127065 h 1973792"/>
              <a:gd name="connsiteX1" fmla="*/ 127065 w 762372"/>
              <a:gd name="connsiteY1" fmla="*/ 0 h 1973792"/>
              <a:gd name="connsiteX2" fmla="*/ 635307 w 762372"/>
              <a:gd name="connsiteY2" fmla="*/ 0 h 1973792"/>
              <a:gd name="connsiteX3" fmla="*/ 762372 w 762372"/>
              <a:gd name="connsiteY3" fmla="*/ 127065 h 1973792"/>
              <a:gd name="connsiteX4" fmla="*/ 762372 w 762372"/>
              <a:gd name="connsiteY4" fmla="*/ 1846727 h 1973792"/>
              <a:gd name="connsiteX5" fmla="*/ 635307 w 762372"/>
              <a:gd name="connsiteY5" fmla="*/ 1973792 h 1973792"/>
              <a:gd name="connsiteX6" fmla="*/ 127065 w 762372"/>
              <a:gd name="connsiteY6" fmla="*/ 1973792 h 1973792"/>
              <a:gd name="connsiteX7" fmla="*/ 0 w 762372"/>
              <a:gd name="connsiteY7" fmla="*/ 1846727 h 1973792"/>
              <a:gd name="connsiteX8" fmla="*/ 0 w 762372"/>
              <a:gd name="connsiteY8" fmla="*/ 127065 h 1973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372" h="1973792" extrusionOk="0">
                <a:moveTo>
                  <a:pt x="0" y="127065"/>
                </a:moveTo>
                <a:cubicBezTo>
                  <a:pt x="-6091" y="54635"/>
                  <a:pt x="55691" y="-5409"/>
                  <a:pt x="127065" y="0"/>
                </a:cubicBezTo>
                <a:cubicBezTo>
                  <a:pt x="380037" y="20940"/>
                  <a:pt x="424216" y="-21298"/>
                  <a:pt x="635307" y="0"/>
                </a:cubicBezTo>
                <a:cubicBezTo>
                  <a:pt x="698784" y="8051"/>
                  <a:pt x="765676" y="49856"/>
                  <a:pt x="762372" y="127065"/>
                </a:cubicBezTo>
                <a:cubicBezTo>
                  <a:pt x="775864" y="421182"/>
                  <a:pt x="733387" y="1196974"/>
                  <a:pt x="762372" y="1846727"/>
                </a:cubicBezTo>
                <a:cubicBezTo>
                  <a:pt x="774630" y="1910178"/>
                  <a:pt x="707224" y="1970445"/>
                  <a:pt x="635307" y="1973792"/>
                </a:cubicBezTo>
                <a:cubicBezTo>
                  <a:pt x="384507" y="1941842"/>
                  <a:pt x="209049" y="1959244"/>
                  <a:pt x="127065" y="1973792"/>
                </a:cubicBezTo>
                <a:cubicBezTo>
                  <a:pt x="56886" y="1972948"/>
                  <a:pt x="6824" y="1921162"/>
                  <a:pt x="0" y="1846727"/>
                </a:cubicBezTo>
                <a:cubicBezTo>
                  <a:pt x="-35143" y="1535064"/>
                  <a:pt x="129199" y="602013"/>
                  <a:pt x="0" y="127065"/>
                </a:cubicBezTo>
                <a:close/>
              </a:path>
            </a:pathLst>
          </a:custGeom>
          <a:noFill/>
          <a:ln w="28575">
            <a:solidFill>
              <a:srgbClr val="92D050"/>
            </a:solidFill>
            <a:extLst>
              <a:ext uri="{C807C97D-BFC1-408E-A445-0C87EB9F89A2}">
                <ask:lineSketchStyleProps xmlns:ask="http://schemas.microsoft.com/office/drawing/2018/sketchyshapes" sd="10148323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矩形: 圓角 116">
            <a:extLst>
              <a:ext uri="{FF2B5EF4-FFF2-40B4-BE49-F238E27FC236}">
                <a16:creationId xmlns:a16="http://schemas.microsoft.com/office/drawing/2014/main" id="{1B9511BF-75E2-47E9-B6FA-2E8F277C9811}"/>
              </a:ext>
            </a:extLst>
          </p:cNvPr>
          <p:cNvSpPr/>
          <p:nvPr/>
        </p:nvSpPr>
        <p:spPr>
          <a:xfrm>
            <a:off x="4965700" y="2052109"/>
            <a:ext cx="971550" cy="1980141"/>
          </a:xfrm>
          <a:custGeom>
            <a:avLst/>
            <a:gdLst>
              <a:gd name="connsiteX0" fmla="*/ 0 w 971550"/>
              <a:gd name="connsiteY0" fmla="*/ 161928 h 1980141"/>
              <a:gd name="connsiteX1" fmla="*/ 161928 w 971550"/>
              <a:gd name="connsiteY1" fmla="*/ 0 h 1980141"/>
              <a:gd name="connsiteX2" fmla="*/ 809622 w 971550"/>
              <a:gd name="connsiteY2" fmla="*/ 0 h 1980141"/>
              <a:gd name="connsiteX3" fmla="*/ 971550 w 971550"/>
              <a:gd name="connsiteY3" fmla="*/ 161928 h 1980141"/>
              <a:gd name="connsiteX4" fmla="*/ 971550 w 971550"/>
              <a:gd name="connsiteY4" fmla="*/ 714023 h 1980141"/>
              <a:gd name="connsiteX5" fmla="*/ 971550 w 971550"/>
              <a:gd name="connsiteY5" fmla="*/ 1232992 h 1980141"/>
              <a:gd name="connsiteX6" fmla="*/ 971550 w 971550"/>
              <a:gd name="connsiteY6" fmla="*/ 1818213 h 1980141"/>
              <a:gd name="connsiteX7" fmla="*/ 809622 w 971550"/>
              <a:gd name="connsiteY7" fmla="*/ 1980141 h 1980141"/>
              <a:gd name="connsiteX8" fmla="*/ 161928 w 971550"/>
              <a:gd name="connsiteY8" fmla="*/ 1980141 h 1980141"/>
              <a:gd name="connsiteX9" fmla="*/ 0 w 971550"/>
              <a:gd name="connsiteY9" fmla="*/ 1818213 h 1980141"/>
              <a:gd name="connsiteX10" fmla="*/ 0 w 971550"/>
              <a:gd name="connsiteY10" fmla="*/ 1282681 h 1980141"/>
              <a:gd name="connsiteX11" fmla="*/ 0 w 971550"/>
              <a:gd name="connsiteY11" fmla="*/ 747149 h 1980141"/>
              <a:gd name="connsiteX12" fmla="*/ 0 w 971550"/>
              <a:gd name="connsiteY12" fmla="*/ 161928 h 1980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71550" h="1980141" extrusionOk="0">
                <a:moveTo>
                  <a:pt x="0" y="161928"/>
                </a:moveTo>
                <a:cubicBezTo>
                  <a:pt x="15079" y="62477"/>
                  <a:pt x="92286" y="-3703"/>
                  <a:pt x="161928" y="0"/>
                </a:cubicBezTo>
                <a:cubicBezTo>
                  <a:pt x="378565" y="-14548"/>
                  <a:pt x="561721" y="17611"/>
                  <a:pt x="809622" y="0"/>
                </a:cubicBezTo>
                <a:cubicBezTo>
                  <a:pt x="884484" y="-9654"/>
                  <a:pt x="971371" y="69907"/>
                  <a:pt x="971550" y="161928"/>
                </a:cubicBezTo>
                <a:cubicBezTo>
                  <a:pt x="966921" y="284545"/>
                  <a:pt x="986694" y="506155"/>
                  <a:pt x="971550" y="714023"/>
                </a:cubicBezTo>
                <a:cubicBezTo>
                  <a:pt x="956406" y="921891"/>
                  <a:pt x="996848" y="1020819"/>
                  <a:pt x="971550" y="1232992"/>
                </a:cubicBezTo>
                <a:cubicBezTo>
                  <a:pt x="946252" y="1445165"/>
                  <a:pt x="981889" y="1641254"/>
                  <a:pt x="971550" y="1818213"/>
                </a:cubicBezTo>
                <a:cubicBezTo>
                  <a:pt x="961554" y="1920955"/>
                  <a:pt x="881291" y="1988227"/>
                  <a:pt x="809622" y="1980141"/>
                </a:cubicBezTo>
                <a:cubicBezTo>
                  <a:pt x="550446" y="2009626"/>
                  <a:pt x="403804" y="1956712"/>
                  <a:pt x="161928" y="1980141"/>
                </a:cubicBezTo>
                <a:cubicBezTo>
                  <a:pt x="57644" y="1982774"/>
                  <a:pt x="12578" y="1920927"/>
                  <a:pt x="0" y="1818213"/>
                </a:cubicBezTo>
                <a:cubicBezTo>
                  <a:pt x="-26775" y="1603865"/>
                  <a:pt x="-2992" y="1415147"/>
                  <a:pt x="0" y="1282681"/>
                </a:cubicBezTo>
                <a:cubicBezTo>
                  <a:pt x="2992" y="1150215"/>
                  <a:pt x="15235" y="1003787"/>
                  <a:pt x="0" y="747149"/>
                </a:cubicBezTo>
                <a:cubicBezTo>
                  <a:pt x="-15235" y="490511"/>
                  <a:pt x="-9287" y="341609"/>
                  <a:pt x="0" y="161928"/>
                </a:cubicBezTo>
                <a:close/>
              </a:path>
            </a:pathLst>
          </a:custGeom>
          <a:noFill/>
          <a:ln w="28575">
            <a:solidFill>
              <a:srgbClr val="92D050"/>
            </a:solidFill>
            <a:extLst>
              <a:ext uri="{C807C97D-BFC1-408E-A445-0C87EB9F89A2}">
                <ask:lineSketchStyleProps xmlns:ask="http://schemas.microsoft.com/office/drawing/2018/sketchyshapes" sd="647654926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矩形: 圓角 117">
            <a:extLst>
              <a:ext uri="{FF2B5EF4-FFF2-40B4-BE49-F238E27FC236}">
                <a16:creationId xmlns:a16="http://schemas.microsoft.com/office/drawing/2014/main" id="{4155387C-16BB-4C42-BDFC-1F46BDE1CFF0}"/>
              </a:ext>
            </a:extLst>
          </p:cNvPr>
          <p:cNvSpPr/>
          <p:nvPr/>
        </p:nvSpPr>
        <p:spPr>
          <a:xfrm>
            <a:off x="6702754" y="2045761"/>
            <a:ext cx="1325630" cy="1973790"/>
          </a:xfrm>
          <a:custGeom>
            <a:avLst/>
            <a:gdLst>
              <a:gd name="connsiteX0" fmla="*/ 0 w 1325630"/>
              <a:gd name="connsiteY0" fmla="*/ 220943 h 1973790"/>
              <a:gd name="connsiteX1" fmla="*/ 220943 w 1325630"/>
              <a:gd name="connsiteY1" fmla="*/ 0 h 1973790"/>
              <a:gd name="connsiteX2" fmla="*/ 662815 w 1325630"/>
              <a:gd name="connsiteY2" fmla="*/ 0 h 1973790"/>
              <a:gd name="connsiteX3" fmla="*/ 1104687 w 1325630"/>
              <a:gd name="connsiteY3" fmla="*/ 0 h 1973790"/>
              <a:gd name="connsiteX4" fmla="*/ 1325630 w 1325630"/>
              <a:gd name="connsiteY4" fmla="*/ 220943 h 1973790"/>
              <a:gd name="connsiteX5" fmla="*/ 1325630 w 1325630"/>
              <a:gd name="connsiteY5" fmla="*/ 685621 h 1973790"/>
              <a:gd name="connsiteX6" fmla="*/ 1325630 w 1325630"/>
              <a:gd name="connsiteY6" fmla="*/ 1196255 h 1973790"/>
              <a:gd name="connsiteX7" fmla="*/ 1325630 w 1325630"/>
              <a:gd name="connsiteY7" fmla="*/ 1752847 h 1973790"/>
              <a:gd name="connsiteX8" fmla="*/ 1104687 w 1325630"/>
              <a:gd name="connsiteY8" fmla="*/ 1973790 h 1973790"/>
              <a:gd name="connsiteX9" fmla="*/ 680490 w 1325630"/>
              <a:gd name="connsiteY9" fmla="*/ 1973790 h 1973790"/>
              <a:gd name="connsiteX10" fmla="*/ 220943 w 1325630"/>
              <a:gd name="connsiteY10" fmla="*/ 1973790 h 1973790"/>
              <a:gd name="connsiteX11" fmla="*/ 0 w 1325630"/>
              <a:gd name="connsiteY11" fmla="*/ 1752847 h 1973790"/>
              <a:gd name="connsiteX12" fmla="*/ 0 w 1325630"/>
              <a:gd name="connsiteY12" fmla="*/ 1242212 h 1973790"/>
              <a:gd name="connsiteX13" fmla="*/ 0 w 1325630"/>
              <a:gd name="connsiteY13" fmla="*/ 777535 h 1973790"/>
              <a:gd name="connsiteX14" fmla="*/ 0 w 1325630"/>
              <a:gd name="connsiteY14" fmla="*/ 220943 h 197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25630" h="1973790" extrusionOk="0">
                <a:moveTo>
                  <a:pt x="0" y="220943"/>
                </a:moveTo>
                <a:cubicBezTo>
                  <a:pt x="25323" y="94174"/>
                  <a:pt x="95227" y="18902"/>
                  <a:pt x="220943" y="0"/>
                </a:cubicBezTo>
                <a:cubicBezTo>
                  <a:pt x="321069" y="2008"/>
                  <a:pt x="558398" y="2680"/>
                  <a:pt x="662815" y="0"/>
                </a:cubicBezTo>
                <a:cubicBezTo>
                  <a:pt x="767232" y="-2680"/>
                  <a:pt x="948962" y="-4336"/>
                  <a:pt x="1104687" y="0"/>
                </a:cubicBezTo>
                <a:cubicBezTo>
                  <a:pt x="1213862" y="-491"/>
                  <a:pt x="1312974" y="107424"/>
                  <a:pt x="1325630" y="220943"/>
                </a:cubicBezTo>
                <a:cubicBezTo>
                  <a:pt x="1307269" y="352997"/>
                  <a:pt x="1325152" y="465798"/>
                  <a:pt x="1325630" y="685621"/>
                </a:cubicBezTo>
                <a:cubicBezTo>
                  <a:pt x="1326108" y="905444"/>
                  <a:pt x="1313481" y="987242"/>
                  <a:pt x="1325630" y="1196255"/>
                </a:cubicBezTo>
                <a:cubicBezTo>
                  <a:pt x="1337779" y="1405268"/>
                  <a:pt x="1320319" y="1489020"/>
                  <a:pt x="1325630" y="1752847"/>
                </a:cubicBezTo>
                <a:cubicBezTo>
                  <a:pt x="1321166" y="1881779"/>
                  <a:pt x="1229689" y="1974611"/>
                  <a:pt x="1104687" y="1973790"/>
                </a:cubicBezTo>
                <a:cubicBezTo>
                  <a:pt x="976120" y="1988414"/>
                  <a:pt x="843778" y="1974851"/>
                  <a:pt x="680490" y="1973790"/>
                </a:cubicBezTo>
                <a:cubicBezTo>
                  <a:pt x="517202" y="1972729"/>
                  <a:pt x="425610" y="1965636"/>
                  <a:pt x="220943" y="1973790"/>
                </a:cubicBezTo>
                <a:cubicBezTo>
                  <a:pt x="87217" y="1967393"/>
                  <a:pt x="22411" y="1887315"/>
                  <a:pt x="0" y="1752847"/>
                </a:cubicBezTo>
                <a:cubicBezTo>
                  <a:pt x="-22837" y="1586879"/>
                  <a:pt x="22309" y="1430973"/>
                  <a:pt x="0" y="1242212"/>
                </a:cubicBezTo>
                <a:cubicBezTo>
                  <a:pt x="-22309" y="1053451"/>
                  <a:pt x="-6739" y="967484"/>
                  <a:pt x="0" y="777535"/>
                </a:cubicBezTo>
                <a:cubicBezTo>
                  <a:pt x="6739" y="587586"/>
                  <a:pt x="-15104" y="437372"/>
                  <a:pt x="0" y="220943"/>
                </a:cubicBezTo>
                <a:close/>
              </a:path>
            </a:pathLst>
          </a:custGeom>
          <a:noFill/>
          <a:ln w="28575">
            <a:solidFill>
              <a:srgbClr val="92D050"/>
            </a:solidFill>
            <a:extLst>
              <a:ext uri="{C807C97D-BFC1-408E-A445-0C87EB9F89A2}">
                <ask:lineSketchStyleProps xmlns:ask="http://schemas.microsoft.com/office/drawing/2018/sketchyshapes" sd="207403858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818B65E2-A1F2-4046-BB5B-DCD438DCD881}"/>
              </a:ext>
            </a:extLst>
          </p:cNvPr>
          <p:cNvCxnSpPr>
            <a:cxnSpLocks/>
            <a:stCxn id="111" idx="1"/>
          </p:cNvCxnSpPr>
          <p:nvPr/>
        </p:nvCxnSpPr>
        <p:spPr>
          <a:xfrm flipH="1">
            <a:off x="611560" y="2538184"/>
            <a:ext cx="3746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接點 121">
            <a:extLst>
              <a:ext uri="{FF2B5EF4-FFF2-40B4-BE49-F238E27FC236}">
                <a16:creationId xmlns:a16="http://schemas.microsoft.com/office/drawing/2014/main" id="{A0138A1B-C8FF-459A-A7CE-460F7E454320}"/>
              </a:ext>
            </a:extLst>
          </p:cNvPr>
          <p:cNvCxnSpPr>
            <a:cxnSpLocks/>
          </p:cNvCxnSpPr>
          <p:nvPr/>
        </p:nvCxnSpPr>
        <p:spPr>
          <a:xfrm flipH="1">
            <a:off x="611560" y="3046184"/>
            <a:ext cx="3746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接點 122">
            <a:extLst>
              <a:ext uri="{FF2B5EF4-FFF2-40B4-BE49-F238E27FC236}">
                <a16:creationId xmlns:a16="http://schemas.microsoft.com/office/drawing/2014/main" id="{97BB55A7-84C2-4DA1-A2FC-20857B89BF98}"/>
              </a:ext>
            </a:extLst>
          </p:cNvPr>
          <p:cNvCxnSpPr>
            <a:cxnSpLocks/>
            <a:stCxn id="113" idx="1"/>
          </p:cNvCxnSpPr>
          <p:nvPr/>
        </p:nvCxnSpPr>
        <p:spPr>
          <a:xfrm flipH="1">
            <a:off x="598861" y="3807671"/>
            <a:ext cx="3629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接點 123">
            <a:extLst>
              <a:ext uri="{FF2B5EF4-FFF2-40B4-BE49-F238E27FC236}">
                <a16:creationId xmlns:a16="http://schemas.microsoft.com/office/drawing/2014/main" id="{91D92D59-04F6-4F6C-B78F-5D0183E16A5D}"/>
              </a:ext>
            </a:extLst>
          </p:cNvPr>
          <p:cNvCxnSpPr>
            <a:cxnSpLocks/>
          </p:cNvCxnSpPr>
          <p:nvPr/>
        </p:nvCxnSpPr>
        <p:spPr>
          <a:xfrm flipH="1">
            <a:off x="598860" y="2538184"/>
            <a:ext cx="12700" cy="2049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接點 128">
            <a:extLst>
              <a:ext uri="{FF2B5EF4-FFF2-40B4-BE49-F238E27FC236}">
                <a16:creationId xmlns:a16="http://schemas.microsoft.com/office/drawing/2014/main" id="{5D23A1EA-E0E6-4F12-BC40-EEABAB0156BD}"/>
              </a:ext>
            </a:extLst>
          </p:cNvPr>
          <p:cNvCxnSpPr>
            <a:cxnSpLocks/>
          </p:cNvCxnSpPr>
          <p:nvPr/>
        </p:nvCxnSpPr>
        <p:spPr>
          <a:xfrm flipH="1">
            <a:off x="605212" y="4587974"/>
            <a:ext cx="3746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34">
            <a:extLst>
              <a:ext uri="{FF2B5EF4-FFF2-40B4-BE49-F238E27FC236}">
                <a16:creationId xmlns:a16="http://schemas.microsoft.com/office/drawing/2014/main" id="{27366BB7-D6F4-4554-A843-0E88472266CE}"/>
              </a:ext>
            </a:extLst>
          </p:cNvPr>
          <p:cNvSpPr txBox="1"/>
          <p:nvPr/>
        </p:nvSpPr>
        <p:spPr>
          <a:xfrm>
            <a:off x="1043608" y="4534301"/>
            <a:ext cx="446449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 Text </a:t>
            </a:r>
            <a:r>
              <a:rPr lang="zh-TW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 [ ‘ title ’</a:t>
            </a:r>
            <a:r>
              <a:rPr lang="zh-TW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+ [</a:t>
            </a:r>
            <a:r>
              <a:rPr lang="zh-TW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 location ’</a:t>
            </a:r>
            <a:r>
              <a:rPr lang="zh-TW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r>
              <a:rPr lang="zh-TW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zh-TW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‘ department ’</a:t>
            </a:r>
            <a:r>
              <a:rPr lang="zh-TW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r>
              <a:rPr lang="zh-TW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zh-TW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TW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 </a:t>
            </a:r>
            <a:r>
              <a:rPr lang="en-US" altLang="zh-TW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compant_profile</a:t>
            </a:r>
            <a:r>
              <a:rPr lang="zh-TW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zh-TW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r>
              <a:rPr lang="en-US" altLang="zh-TW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+</a:t>
            </a:r>
            <a:r>
              <a:rPr lang="zh-TW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‘ description ’</a:t>
            </a:r>
            <a:r>
              <a:rPr lang="zh-TW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+ </a:t>
            </a:r>
            <a:r>
              <a:rPr lang="zh-TW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 </a:t>
            </a:r>
            <a:r>
              <a:rPr lang="zh-TW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zh-TW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‘ industry ’</a:t>
            </a:r>
            <a:r>
              <a:rPr lang="zh-TW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+</a:t>
            </a:r>
            <a:r>
              <a:rPr lang="zh-TW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‘ </a:t>
            </a:r>
            <a:r>
              <a:rPr lang="en-US" altLang="zh-TW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funtion</a:t>
            </a:r>
            <a:r>
              <a:rPr lang="en-US" altLang="zh-TW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’ ]</a:t>
            </a:r>
            <a:endParaRPr lang="en-GB" altLang="zh-CN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TextBox 34">
            <a:extLst>
              <a:ext uri="{FF2B5EF4-FFF2-40B4-BE49-F238E27FC236}">
                <a16:creationId xmlns:a16="http://schemas.microsoft.com/office/drawing/2014/main" id="{3D24887F-8173-4A34-BB61-A5D6372AE52A}"/>
              </a:ext>
            </a:extLst>
          </p:cNvPr>
          <p:cNvSpPr txBox="1"/>
          <p:nvPr/>
        </p:nvSpPr>
        <p:spPr>
          <a:xfrm>
            <a:off x="792528" y="1124021"/>
            <a:ext cx="31314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資料類型、缺失值數量，合併資料 </a:t>
            </a:r>
            <a:r>
              <a:rPr lang="en-US" altLang="zh-TW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GB" altLang="zh-CN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7891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6" grpId="0"/>
      <p:bldP spid="131" grpId="0"/>
      <p:bldP spid="13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4">
            <a:extLst>
              <a:ext uri="{FF2B5EF4-FFF2-40B4-BE49-F238E27FC236}">
                <a16:creationId xmlns:a16="http://schemas.microsoft.com/office/drawing/2014/main" id="{1A5DBA32-C939-4ACD-8394-9D8280054574}"/>
              </a:ext>
            </a:extLst>
          </p:cNvPr>
          <p:cNvSpPr txBox="1"/>
          <p:nvPr/>
        </p:nvSpPr>
        <p:spPr>
          <a:xfrm>
            <a:off x="755576" y="483518"/>
            <a:ext cx="2376264" cy="288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研究方法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B91522E-D787-46DB-9AAB-B1796BD04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41" y="841921"/>
            <a:ext cx="7417117" cy="207310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B627572-7893-4A92-BA78-F3E739BE7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441" y="2915028"/>
            <a:ext cx="3256188" cy="191821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A86CF57-8C4B-455E-B250-5EC3F3A15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5913" y="2915028"/>
            <a:ext cx="1096123" cy="191821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158CC18-1AC3-4B28-A0A5-D0BD56FC3F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2036" y="1930383"/>
            <a:ext cx="2403435" cy="229132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2431A4A-B30B-4AC9-9DCD-FE89423EC1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2036" y="4221705"/>
            <a:ext cx="3375110" cy="648072"/>
          </a:xfrm>
          <a:prstGeom prst="rect">
            <a:avLst/>
          </a:prstGeom>
        </p:spPr>
      </p:pic>
      <p:sp>
        <p:nvSpPr>
          <p:cNvPr id="34" name="TextBox 34">
            <a:extLst>
              <a:ext uri="{FF2B5EF4-FFF2-40B4-BE49-F238E27FC236}">
                <a16:creationId xmlns:a16="http://schemas.microsoft.com/office/drawing/2014/main" id="{2DE969DA-552B-43FD-A543-53D89206B9B2}"/>
              </a:ext>
            </a:extLst>
          </p:cNvPr>
          <p:cNvSpPr txBox="1"/>
          <p:nvPr/>
        </p:nvSpPr>
        <p:spPr>
          <a:xfrm>
            <a:off x="3657780" y="1477279"/>
            <a:ext cx="1828437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zh-TW" altLang="en-US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刪除不需要特徵欄位</a:t>
            </a:r>
            <a:endParaRPr lang="en-GB" altLang="zh-CN" sz="11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00C0FA8-C21D-442B-B279-F7775AEB6A91}"/>
              </a:ext>
            </a:extLst>
          </p:cNvPr>
          <p:cNvSpPr txBox="1"/>
          <p:nvPr/>
        </p:nvSpPr>
        <p:spPr>
          <a:xfrm>
            <a:off x="2491535" y="917141"/>
            <a:ext cx="20078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zh-TW" altLang="en-US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合併所有名目和</a:t>
            </a:r>
            <a:r>
              <a:rPr lang="en-US" altLang="zh-TW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zh-TW" altLang="en-US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型資料</a:t>
            </a:r>
            <a:endParaRPr lang="en-GB" altLang="zh-CN" sz="11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F3F744A4-F808-470B-ABD7-33E0E10F40CB}"/>
              </a:ext>
            </a:extLst>
          </p:cNvPr>
          <p:cNvSpPr/>
          <p:nvPr/>
        </p:nvSpPr>
        <p:spPr>
          <a:xfrm>
            <a:off x="3289974" y="2037418"/>
            <a:ext cx="1714074" cy="841077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6B86A20E-AC71-4B5B-B058-F37F6A865096}"/>
              </a:ext>
            </a:extLst>
          </p:cNvPr>
          <p:cNvCxnSpPr/>
          <p:nvPr/>
        </p:nvCxnSpPr>
        <p:spPr>
          <a:xfrm>
            <a:off x="3289974" y="1109331"/>
            <a:ext cx="129898" cy="92808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C6F479F5-6243-434C-8C78-BA54B2CCC012}"/>
              </a:ext>
            </a:extLst>
          </p:cNvPr>
          <p:cNvSpPr/>
          <p:nvPr/>
        </p:nvSpPr>
        <p:spPr>
          <a:xfrm>
            <a:off x="4115913" y="2915028"/>
            <a:ext cx="1096123" cy="191821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60329820-2585-4180-8CF4-8D2EB621BB74}"/>
              </a:ext>
            </a:extLst>
          </p:cNvPr>
          <p:cNvSpPr/>
          <p:nvPr/>
        </p:nvSpPr>
        <p:spPr>
          <a:xfrm>
            <a:off x="5212036" y="1878473"/>
            <a:ext cx="2403435" cy="23432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B17F430E-07CA-4CBD-B7F6-839D8B1067A6}"/>
              </a:ext>
            </a:extLst>
          </p:cNvPr>
          <p:cNvSpPr/>
          <p:nvPr/>
        </p:nvSpPr>
        <p:spPr>
          <a:xfrm>
            <a:off x="5212035" y="4221704"/>
            <a:ext cx="3375110" cy="64807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TextBox 34">
            <a:extLst>
              <a:ext uri="{FF2B5EF4-FFF2-40B4-BE49-F238E27FC236}">
                <a16:creationId xmlns:a16="http://schemas.microsoft.com/office/drawing/2014/main" id="{F72AB6AF-D1E0-4984-836C-D1B4DE7A12F8}"/>
              </a:ext>
            </a:extLst>
          </p:cNvPr>
          <p:cNvSpPr txBox="1"/>
          <p:nvPr/>
        </p:nvSpPr>
        <p:spPr>
          <a:xfrm>
            <a:off x="3222841" y="3184718"/>
            <a:ext cx="96075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</a:t>
            </a:r>
            <a:r>
              <a:rPr lang="zh-TW" altLang="en-US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1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stopwords</a:t>
            </a:r>
            <a:endParaRPr lang="en-GB" altLang="zh-CN" sz="11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34">
            <a:extLst>
              <a:ext uri="{FF2B5EF4-FFF2-40B4-BE49-F238E27FC236}">
                <a16:creationId xmlns:a16="http://schemas.microsoft.com/office/drawing/2014/main" id="{9D5FA479-25EB-4E37-A54D-CF93FAB34949}"/>
              </a:ext>
            </a:extLst>
          </p:cNvPr>
          <p:cNvSpPr txBox="1"/>
          <p:nvPr/>
        </p:nvSpPr>
        <p:spPr>
          <a:xfrm>
            <a:off x="6899590" y="2037418"/>
            <a:ext cx="96075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TW" altLang="en-US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詞形還原</a:t>
            </a:r>
            <a:endParaRPr lang="en-GB" altLang="zh-CN" sz="11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A8D68C43-3DD0-47ED-9447-25C41E2DC304}"/>
              </a:ext>
            </a:extLst>
          </p:cNvPr>
          <p:cNvSpPr txBox="1"/>
          <p:nvPr/>
        </p:nvSpPr>
        <p:spPr>
          <a:xfrm>
            <a:off x="6913494" y="4491232"/>
            <a:ext cx="155101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zh-TW" altLang="en-US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去除標點符號和數字</a:t>
            </a:r>
            <a:endParaRPr lang="en-GB" altLang="zh-CN" sz="11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7502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34" grpId="0"/>
      <p:bldP spid="35" grpId="0"/>
      <p:bldP spid="53" grpId="0"/>
      <p:bldP spid="54" grpId="0"/>
      <p:bldP spid="5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5018" y="799396"/>
            <a:ext cx="1881359" cy="634524"/>
          </a:xfrm>
          <a:prstGeom prst="rect">
            <a:avLst/>
          </a:prstGeom>
          <a:noFill/>
        </p:spPr>
        <p:txBody>
          <a:bodyPr wrap="square" lIns="56441" tIns="28221" rIns="56441" bIns="28221" rtlCol="0">
            <a:spAutoFit/>
          </a:bodyPr>
          <a:lstStyle/>
          <a:p>
            <a:r>
              <a:rPr lang="en-US" altLang="zh-TW" sz="3753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en-US" sz="3753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Straight Connector 22"/>
          <p:cNvCxnSpPr>
            <a:cxnSpLocks/>
          </p:cNvCxnSpPr>
          <p:nvPr/>
        </p:nvCxnSpPr>
        <p:spPr>
          <a:xfrm flipV="1">
            <a:off x="645018" y="1433920"/>
            <a:ext cx="7959430" cy="40432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34">
            <a:extLst>
              <a:ext uri="{FF2B5EF4-FFF2-40B4-BE49-F238E27FC236}">
                <a16:creationId xmlns:a16="http://schemas.microsoft.com/office/drawing/2014/main" id="{808FF0FB-CE06-4DB7-BFE4-835F499CFF19}"/>
              </a:ext>
            </a:extLst>
          </p:cNvPr>
          <p:cNvSpPr txBox="1"/>
          <p:nvPr/>
        </p:nvSpPr>
        <p:spPr>
          <a:xfrm>
            <a:off x="975684" y="2207907"/>
            <a:ext cx="168890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SDG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目標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34">
            <a:extLst>
              <a:ext uri="{FF2B5EF4-FFF2-40B4-BE49-F238E27FC236}">
                <a16:creationId xmlns:a16="http://schemas.microsoft.com/office/drawing/2014/main" id="{7C9E633B-BFFE-4945-BDB1-5C7F241E14B3}"/>
              </a:ext>
            </a:extLst>
          </p:cNvPr>
          <p:cNvSpPr txBox="1"/>
          <p:nvPr/>
        </p:nvSpPr>
        <p:spPr>
          <a:xfrm>
            <a:off x="978016" y="1825977"/>
            <a:ext cx="227797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研究動機與目的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34">
            <a:extLst>
              <a:ext uri="{FF2B5EF4-FFF2-40B4-BE49-F238E27FC236}">
                <a16:creationId xmlns:a16="http://schemas.microsoft.com/office/drawing/2014/main" id="{37223782-AE0B-4094-9892-56B8AFDFA047}"/>
              </a:ext>
            </a:extLst>
          </p:cNvPr>
          <p:cNvSpPr txBox="1"/>
          <p:nvPr/>
        </p:nvSpPr>
        <p:spPr>
          <a:xfrm>
            <a:off x="975684" y="2596493"/>
            <a:ext cx="158771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查看資料集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4">
            <a:extLst>
              <a:ext uri="{FF2B5EF4-FFF2-40B4-BE49-F238E27FC236}">
                <a16:creationId xmlns:a16="http://schemas.microsoft.com/office/drawing/2014/main" id="{CD14D26D-7E5B-46AA-8182-2C081AA9728C}"/>
              </a:ext>
            </a:extLst>
          </p:cNvPr>
          <p:cNvSpPr txBox="1"/>
          <p:nvPr/>
        </p:nvSpPr>
        <p:spPr>
          <a:xfrm>
            <a:off x="975683" y="2985079"/>
            <a:ext cx="158771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魚骨圖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4">
            <a:extLst>
              <a:ext uri="{FF2B5EF4-FFF2-40B4-BE49-F238E27FC236}">
                <a16:creationId xmlns:a16="http://schemas.microsoft.com/office/drawing/2014/main" id="{C07A8AF2-C5FE-4F78-B10F-FD2B5F9FA886}"/>
              </a:ext>
            </a:extLst>
          </p:cNvPr>
          <p:cNvSpPr txBox="1"/>
          <p:nvPr/>
        </p:nvSpPr>
        <p:spPr>
          <a:xfrm>
            <a:off x="975682" y="3373665"/>
            <a:ext cx="158771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文獻探討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34">
            <a:extLst>
              <a:ext uri="{FF2B5EF4-FFF2-40B4-BE49-F238E27FC236}">
                <a16:creationId xmlns:a16="http://schemas.microsoft.com/office/drawing/2014/main" id="{B7276ADE-0327-463F-B430-10E335D02D1C}"/>
              </a:ext>
            </a:extLst>
          </p:cNvPr>
          <p:cNvSpPr txBox="1"/>
          <p:nvPr/>
        </p:nvSpPr>
        <p:spPr>
          <a:xfrm>
            <a:off x="975682" y="3755595"/>
            <a:ext cx="158771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研究方法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46A52813-0812-4A9D-872A-F50507C40E08}"/>
              </a:ext>
            </a:extLst>
          </p:cNvPr>
          <p:cNvSpPr txBox="1"/>
          <p:nvPr/>
        </p:nvSpPr>
        <p:spPr>
          <a:xfrm>
            <a:off x="970296" y="4137525"/>
            <a:ext cx="158771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結果與討論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34">
            <a:extLst>
              <a:ext uri="{FF2B5EF4-FFF2-40B4-BE49-F238E27FC236}">
                <a16:creationId xmlns:a16="http://schemas.microsoft.com/office/drawing/2014/main" id="{6898E035-8DD6-4CC7-BD80-1B736A1DE473}"/>
              </a:ext>
            </a:extLst>
          </p:cNvPr>
          <p:cNvSpPr txBox="1"/>
          <p:nvPr/>
        </p:nvSpPr>
        <p:spPr>
          <a:xfrm>
            <a:off x="2915816" y="4137524"/>
            <a:ext cx="158771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參考資料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49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8" grpId="0"/>
      <p:bldP spid="29" grpId="0"/>
      <p:bldP spid="30" grpId="0"/>
      <p:bldP spid="37" grpId="0"/>
      <p:bldP spid="39" grpId="0"/>
      <p:bldP spid="50" grpId="0"/>
      <p:bldP spid="51" grpId="0"/>
      <p:bldP spid="5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4">
            <a:extLst>
              <a:ext uri="{FF2B5EF4-FFF2-40B4-BE49-F238E27FC236}">
                <a16:creationId xmlns:a16="http://schemas.microsoft.com/office/drawing/2014/main" id="{1A5DBA32-C939-4ACD-8394-9D8280054574}"/>
              </a:ext>
            </a:extLst>
          </p:cNvPr>
          <p:cNvSpPr txBox="1"/>
          <p:nvPr/>
        </p:nvSpPr>
        <p:spPr>
          <a:xfrm>
            <a:off x="755576" y="483518"/>
            <a:ext cx="2376264" cy="288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研究方法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283520E-AE5B-4365-8C46-BBE7A8A42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894798"/>
            <a:ext cx="7920880" cy="69314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1ACA075-3EFE-4956-8CC4-DB036B0AB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1590673"/>
            <a:ext cx="4601220" cy="108378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C8ADA40-1540-41E4-BC37-620F85DDB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00" y="2674458"/>
            <a:ext cx="3789685" cy="359023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B374FA62-5511-4F13-8E58-5DB3E38388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600" y="2995883"/>
            <a:ext cx="7812360" cy="76743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0AC62CC1-26B9-41F0-84DC-4DBFFF402C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847" y="3731260"/>
            <a:ext cx="6328203" cy="1118570"/>
          </a:xfrm>
          <a:prstGeom prst="rect">
            <a:avLst/>
          </a:prstGeom>
        </p:spPr>
      </p:pic>
      <p:sp>
        <p:nvSpPr>
          <p:cNvPr id="2" name="橢圓 1">
            <a:extLst>
              <a:ext uri="{FF2B5EF4-FFF2-40B4-BE49-F238E27FC236}">
                <a16:creationId xmlns:a16="http://schemas.microsoft.com/office/drawing/2014/main" id="{59551350-B270-4F73-8181-0114C6E49939}"/>
              </a:ext>
            </a:extLst>
          </p:cNvPr>
          <p:cNvSpPr/>
          <p:nvPr/>
        </p:nvSpPr>
        <p:spPr>
          <a:xfrm>
            <a:off x="1115616" y="203274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03756683-C677-4E7D-9194-11CAC2106FDC}"/>
              </a:ext>
            </a:extLst>
          </p:cNvPr>
          <p:cNvSpPr/>
          <p:nvPr/>
        </p:nvSpPr>
        <p:spPr>
          <a:xfrm>
            <a:off x="3635896" y="2234221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8D55EF6-718A-4AA8-87AA-4B19D424C981}"/>
              </a:ext>
            </a:extLst>
          </p:cNvPr>
          <p:cNvSpPr/>
          <p:nvPr/>
        </p:nvSpPr>
        <p:spPr>
          <a:xfrm>
            <a:off x="802972" y="2754796"/>
            <a:ext cx="168628" cy="168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TextBox 34">
            <a:extLst>
              <a:ext uri="{FF2B5EF4-FFF2-40B4-BE49-F238E27FC236}">
                <a16:creationId xmlns:a16="http://schemas.microsoft.com/office/drawing/2014/main" id="{135746F4-7C94-4376-A196-E74318BD138B}"/>
              </a:ext>
            </a:extLst>
          </p:cNvPr>
          <p:cNvSpPr txBox="1"/>
          <p:nvPr/>
        </p:nvSpPr>
        <p:spPr>
          <a:xfrm>
            <a:off x="1835696" y="898494"/>
            <a:ext cx="308128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未轉小寫、刪除標點符號、</a:t>
            </a:r>
            <a:r>
              <a:rPr lang="en-US" altLang="zh-TW" sz="11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stopwords</a:t>
            </a:r>
            <a:r>
              <a:rPr lang="zh-TW" altLang="en-US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、詞形還原</a:t>
            </a:r>
            <a:endParaRPr lang="en-GB" altLang="zh-CN" sz="11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34">
            <a:extLst>
              <a:ext uri="{FF2B5EF4-FFF2-40B4-BE49-F238E27FC236}">
                <a16:creationId xmlns:a16="http://schemas.microsoft.com/office/drawing/2014/main" id="{4BDA5596-63D7-4000-85F4-5F0251BB92AD}"/>
              </a:ext>
            </a:extLst>
          </p:cNvPr>
          <p:cNvSpPr txBox="1"/>
          <p:nvPr/>
        </p:nvSpPr>
        <p:spPr>
          <a:xfrm>
            <a:off x="1881653" y="3021301"/>
            <a:ext cx="308128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1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已轉小寫、刪除標點符號、</a:t>
            </a:r>
            <a:r>
              <a:rPr lang="en-US" altLang="zh-TW" sz="11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stopwords</a:t>
            </a:r>
            <a:r>
              <a:rPr lang="zh-TW" altLang="en-US" sz="11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、詞形還原</a:t>
            </a:r>
            <a:endParaRPr lang="en-GB" altLang="zh-CN" sz="11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34">
            <a:extLst>
              <a:ext uri="{FF2B5EF4-FFF2-40B4-BE49-F238E27FC236}">
                <a16:creationId xmlns:a16="http://schemas.microsoft.com/office/drawing/2014/main" id="{DE37956E-C0BA-4867-8D2B-9CE5F3409F67}"/>
              </a:ext>
            </a:extLst>
          </p:cNvPr>
          <p:cNvSpPr txBox="1"/>
          <p:nvPr/>
        </p:nvSpPr>
        <p:spPr>
          <a:xfrm>
            <a:off x="4337721" y="3888357"/>
            <a:ext cx="198704" cy="169277"/>
          </a:xfrm>
          <a:custGeom>
            <a:avLst/>
            <a:gdLst>
              <a:gd name="connsiteX0" fmla="*/ 0 w 198704"/>
              <a:gd name="connsiteY0" fmla="*/ 0 h 169277"/>
              <a:gd name="connsiteX1" fmla="*/ 198704 w 198704"/>
              <a:gd name="connsiteY1" fmla="*/ 0 h 169277"/>
              <a:gd name="connsiteX2" fmla="*/ 198704 w 198704"/>
              <a:gd name="connsiteY2" fmla="*/ 169277 h 169277"/>
              <a:gd name="connsiteX3" fmla="*/ 0 w 198704"/>
              <a:gd name="connsiteY3" fmla="*/ 169277 h 169277"/>
              <a:gd name="connsiteX4" fmla="*/ 0 w 198704"/>
              <a:gd name="connsiteY4" fmla="*/ 0 h 169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704" h="169277" extrusionOk="0">
                <a:moveTo>
                  <a:pt x="0" y="0"/>
                </a:moveTo>
                <a:cubicBezTo>
                  <a:pt x="91981" y="-15146"/>
                  <a:pt x="101147" y="-7113"/>
                  <a:pt x="198704" y="0"/>
                </a:cubicBezTo>
                <a:cubicBezTo>
                  <a:pt x="193615" y="20072"/>
                  <a:pt x="208262" y="94135"/>
                  <a:pt x="198704" y="169277"/>
                </a:cubicBezTo>
                <a:cubicBezTo>
                  <a:pt x="112078" y="155514"/>
                  <a:pt x="61772" y="159252"/>
                  <a:pt x="0" y="169277"/>
                </a:cubicBezTo>
                <a:cubicBezTo>
                  <a:pt x="-12851" y="122131"/>
                  <a:pt x="-4053" y="33012"/>
                  <a:pt x="0" y="0"/>
                </a:cubicBezTo>
                <a:close/>
              </a:path>
            </a:pathLst>
          </a:custGeom>
          <a:noFill/>
          <a:ln w="127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87924873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TW" altLang="en-US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未</a:t>
            </a:r>
            <a:endParaRPr lang="en-GB" altLang="zh-CN" sz="11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34">
            <a:extLst>
              <a:ext uri="{FF2B5EF4-FFF2-40B4-BE49-F238E27FC236}">
                <a16:creationId xmlns:a16="http://schemas.microsoft.com/office/drawing/2014/main" id="{B563346C-1C66-4811-8A82-A86FA73A3A0F}"/>
              </a:ext>
            </a:extLst>
          </p:cNvPr>
          <p:cNvSpPr txBox="1"/>
          <p:nvPr/>
        </p:nvSpPr>
        <p:spPr>
          <a:xfrm>
            <a:off x="6084168" y="3915465"/>
            <a:ext cx="198704" cy="169277"/>
          </a:xfrm>
          <a:custGeom>
            <a:avLst/>
            <a:gdLst>
              <a:gd name="connsiteX0" fmla="*/ 0 w 198704"/>
              <a:gd name="connsiteY0" fmla="*/ 0 h 169277"/>
              <a:gd name="connsiteX1" fmla="*/ 198704 w 198704"/>
              <a:gd name="connsiteY1" fmla="*/ 0 h 169277"/>
              <a:gd name="connsiteX2" fmla="*/ 198704 w 198704"/>
              <a:gd name="connsiteY2" fmla="*/ 169277 h 169277"/>
              <a:gd name="connsiteX3" fmla="*/ 0 w 198704"/>
              <a:gd name="connsiteY3" fmla="*/ 169277 h 169277"/>
              <a:gd name="connsiteX4" fmla="*/ 0 w 198704"/>
              <a:gd name="connsiteY4" fmla="*/ 0 h 169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704" h="169277" extrusionOk="0">
                <a:moveTo>
                  <a:pt x="0" y="0"/>
                </a:moveTo>
                <a:cubicBezTo>
                  <a:pt x="91981" y="-15146"/>
                  <a:pt x="101147" y="-7113"/>
                  <a:pt x="198704" y="0"/>
                </a:cubicBezTo>
                <a:cubicBezTo>
                  <a:pt x="193615" y="20072"/>
                  <a:pt x="208262" y="94135"/>
                  <a:pt x="198704" y="169277"/>
                </a:cubicBezTo>
                <a:cubicBezTo>
                  <a:pt x="112078" y="155514"/>
                  <a:pt x="61772" y="159252"/>
                  <a:pt x="0" y="169277"/>
                </a:cubicBezTo>
                <a:cubicBezTo>
                  <a:pt x="-12851" y="122131"/>
                  <a:pt x="-4053" y="33012"/>
                  <a:pt x="0" y="0"/>
                </a:cubicBezTo>
                <a:close/>
              </a:path>
            </a:pathLst>
          </a:custGeom>
          <a:noFill/>
          <a:ln w="12700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87924873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TW" altLang="en-US" sz="11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已</a:t>
            </a:r>
            <a:endParaRPr lang="en-GB" altLang="zh-CN" sz="11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30910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4" grpId="0"/>
      <p:bldP spid="15" grpId="0"/>
      <p:bldP spid="19" grpId="0" animBg="1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4">
            <a:extLst>
              <a:ext uri="{FF2B5EF4-FFF2-40B4-BE49-F238E27FC236}">
                <a16:creationId xmlns:a16="http://schemas.microsoft.com/office/drawing/2014/main" id="{1A5DBA32-C939-4ACD-8394-9D8280054574}"/>
              </a:ext>
            </a:extLst>
          </p:cNvPr>
          <p:cNvSpPr txBox="1"/>
          <p:nvPr/>
        </p:nvSpPr>
        <p:spPr>
          <a:xfrm>
            <a:off x="755576" y="483518"/>
            <a:ext cx="2376264" cy="288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研究方法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2AF0E25-B222-4468-BA0C-1CEE2CB2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610528"/>
            <a:ext cx="1371791" cy="40963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ABCCB48-4D4F-43B3-866F-0477264D7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191" y="1317192"/>
            <a:ext cx="2430385" cy="1263251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B2FD904D-3F68-4951-B452-8C3D83EB60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096" y="1284227"/>
            <a:ext cx="2692565" cy="1414572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73E1BB0C-CC77-4A2E-A6F5-CB315A7168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0032" y="2847347"/>
            <a:ext cx="4044499" cy="1809867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C6DCF05B-6BBF-4767-94C7-78CA46D5BA74}"/>
              </a:ext>
            </a:extLst>
          </p:cNvPr>
          <p:cNvSpPr/>
          <p:nvPr/>
        </p:nvSpPr>
        <p:spPr>
          <a:xfrm>
            <a:off x="1569191" y="1312275"/>
            <a:ext cx="2430384" cy="12664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7B27B4A-C621-4AF7-9471-649E63958E1C}"/>
              </a:ext>
            </a:extLst>
          </p:cNvPr>
          <p:cNvSpPr/>
          <p:nvPr/>
        </p:nvSpPr>
        <p:spPr>
          <a:xfrm>
            <a:off x="4825968" y="2813846"/>
            <a:ext cx="4089924" cy="186843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4C554E4-670F-4481-87D8-3AC5BFAA4323}"/>
              </a:ext>
            </a:extLst>
          </p:cNvPr>
          <p:cNvSpPr/>
          <p:nvPr/>
        </p:nvSpPr>
        <p:spPr>
          <a:xfrm>
            <a:off x="5431964" y="1256295"/>
            <a:ext cx="2670410" cy="144250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59B263E8-E6D0-4F10-9164-DE4AA72099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552" y="2698799"/>
            <a:ext cx="4176464" cy="2152046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23A5517E-3219-4264-B70C-37190B373668}"/>
              </a:ext>
            </a:extLst>
          </p:cNvPr>
          <p:cNvSpPr/>
          <p:nvPr/>
        </p:nvSpPr>
        <p:spPr>
          <a:xfrm>
            <a:off x="539552" y="2678456"/>
            <a:ext cx="4176464" cy="21773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2192272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4">
            <a:extLst>
              <a:ext uri="{FF2B5EF4-FFF2-40B4-BE49-F238E27FC236}">
                <a16:creationId xmlns:a16="http://schemas.microsoft.com/office/drawing/2014/main" id="{1A5DBA32-C939-4ACD-8394-9D8280054574}"/>
              </a:ext>
            </a:extLst>
          </p:cNvPr>
          <p:cNvSpPr txBox="1"/>
          <p:nvPr/>
        </p:nvSpPr>
        <p:spPr>
          <a:xfrm>
            <a:off x="755576" y="483518"/>
            <a:ext cx="2376264" cy="288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研究方法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C3672EC8-C840-49AD-9869-5F40BBE54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391" y="3275460"/>
            <a:ext cx="5616624" cy="155325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71B9FD38-609D-4B06-A54C-BFBDC81B5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6102" y="809638"/>
            <a:ext cx="2971882" cy="2427734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5A1065A0-EA77-47A5-951D-1726B49CFD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703" y="810448"/>
            <a:ext cx="3070620" cy="242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8309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4">
            <a:extLst>
              <a:ext uri="{FF2B5EF4-FFF2-40B4-BE49-F238E27FC236}">
                <a16:creationId xmlns:a16="http://schemas.microsoft.com/office/drawing/2014/main" id="{1A5DBA32-C939-4ACD-8394-9D8280054574}"/>
              </a:ext>
            </a:extLst>
          </p:cNvPr>
          <p:cNvSpPr txBox="1"/>
          <p:nvPr/>
        </p:nvSpPr>
        <p:spPr>
          <a:xfrm>
            <a:off x="755576" y="483518"/>
            <a:ext cx="2376264" cy="288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研究方法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5AF45CE-CF42-4C80-AF54-0742A8E3F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892" y="1004859"/>
            <a:ext cx="3591992" cy="184138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304FCF1-E28D-4096-8C97-E8C4262EE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40" y="1004859"/>
            <a:ext cx="3999352" cy="184138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6F86F8D-6A6C-49F4-A9F3-74DEEDC61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540" y="2831586"/>
            <a:ext cx="3999352" cy="190599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7C3A69E-8CCB-4B71-B92E-CB71F292FD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3892" y="2831585"/>
            <a:ext cx="4041901" cy="184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664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4">
            <a:extLst>
              <a:ext uri="{FF2B5EF4-FFF2-40B4-BE49-F238E27FC236}">
                <a16:creationId xmlns:a16="http://schemas.microsoft.com/office/drawing/2014/main" id="{1A5DBA32-C939-4ACD-8394-9D8280054574}"/>
              </a:ext>
            </a:extLst>
          </p:cNvPr>
          <p:cNvSpPr txBox="1"/>
          <p:nvPr/>
        </p:nvSpPr>
        <p:spPr>
          <a:xfrm>
            <a:off x="755576" y="483518"/>
            <a:ext cx="2376264" cy="288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結果與討論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34">
            <a:extLst>
              <a:ext uri="{FF2B5EF4-FFF2-40B4-BE49-F238E27FC236}">
                <a16:creationId xmlns:a16="http://schemas.microsoft.com/office/drawing/2014/main" id="{E2DFF1F5-11F1-4A75-8516-FC42E954A7A5}"/>
              </a:ext>
            </a:extLst>
          </p:cNvPr>
          <p:cNvSpPr txBox="1"/>
          <p:nvPr/>
        </p:nvSpPr>
        <p:spPr>
          <a:xfrm>
            <a:off x="3419872" y="595000"/>
            <a:ext cx="2376264" cy="288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dirty="0"/>
              <a:t>Logistic Regression: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A99A658-19E7-48A3-A4E3-E60D0EDA7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885" y="994896"/>
            <a:ext cx="3888432" cy="373799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A7155140-7BDA-4371-BAA4-7D3613A63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75" y="994896"/>
            <a:ext cx="3795629" cy="373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82204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4">
            <a:extLst>
              <a:ext uri="{FF2B5EF4-FFF2-40B4-BE49-F238E27FC236}">
                <a16:creationId xmlns:a16="http://schemas.microsoft.com/office/drawing/2014/main" id="{1A5DBA32-C939-4ACD-8394-9D8280054574}"/>
              </a:ext>
            </a:extLst>
          </p:cNvPr>
          <p:cNvSpPr txBox="1"/>
          <p:nvPr/>
        </p:nvSpPr>
        <p:spPr>
          <a:xfrm>
            <a:off x="755576" y="483518"/>
            <a:ext cx="2376264" cy="288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結果與討論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34">
            <a:extLst>
              <a:ext uri="{FF2B5EF4-FFF2-40B4-BE49-F238E27FC236}">
                <a16:creationId xmlns:a16="http://schemas.microsoft.com/office/drawing/2014/main" id="{E2DFF1F5-11F1-4A75-8516-FC42E954A7A5}"/>
              </a:ext>
            </a:extLst>
          </p:cNvPr>
          <p:cNvSpPr txBox="1"/>
          <p:nvPr/>
        </p:nvSpPr>
        <p:spPr>
          <a:xfrm>
            <a:off x="3419872" y="595000"/>
            <a:ext cx="2376264" cy="288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dirty="0"/>
              <a:t>Multinomial Naïve Bayes :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FC4E162-0EAB-49E6-9A49-4D9458B36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14" y="1022269"/>
            <a:ext cx="3759278" cy="372604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04574A8-DD95-461C-9270-803A561AC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000" y="1022268"/>
            <a:ext cx="4031447" cy="373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165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4">
            <a:extLst>
              <a:ext uri="{FF2B5EF4-FFF2-40B4-BE49-F238E27FC236}">
                <a16:creationId xmlns:a16="http://schemas.microsoft.com/office/drawing/2014/main" id="{1A5DBA32-C939-4ACD-8394-9D8280054574}"/>
              </a:ext>
            </a:extLst>
          </p:cNvPr>
          <p:cNvSpPr txBox="1"/>
          <p:nvPr/>
        </p:nvSpPr>
        <p:spPr>
          <a:xfrm>
            <a:off x="755576" y="483518"/>
            <a:ext cx="237626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結果與討論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34">
            <a:extLst>
              <a:ext uri="{FF2B5EF4-FFF2-40B4-BE49-F238E27FC236}">
                <a16:creationId xmlns:a16="http://schemas.microsoft.com/office/drawing/2014/main" id="{E2DFF1F5-11F1-4A75-8516-FC42E954A7A5}"/>
              </a:ext>
            </a:extLst>
          </p:cNvPr>
          <p:cNvSpPr txBox="1"/>
          <p:nvPr/>
        </p:nvSpPr>
        <p:spPr>
          <a:xfrm>
            <a:off x="3419872" y="595000"/>
            <a:ext cx="237626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dirty="0" err="1"/>
              <a:t>KNeighborsClassifier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579A82D-3E99-4B98-840D-68BC52392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987574"/>
            <a:ext cx="3812757" cy="379588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1A291AC-EFD3-462A-8B00-C90FC5301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004" y="987574"/>
            <a:ext cx="4016003" cy="379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8256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4">
            <a:extLst>
              <a:ext uri="{FF2B5EF4-FFF2-40B4-BE49-F238E27FC236}">
                <a16:creationId xmlns:a16="http://schemas.microsoft.com/office/drawing/2014/main" id="{1A5DBA32-C939-4ACD-8394-9D8280054574}"/>
              </a:ext>
            </a:extLst>
          </p:cNvPr>
          <p:cNvSpPr txBox="1"/>
          <p:nvPr/>
        </p:nvSpPr>
        <p:spPr>
          <a:xfrm>
            <a:off x="755576" y="483518"/>
            <a:ext cx="237626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結果與討論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34">
            <a:extLst>
              <a:ext uri="{FF2B5EF4-FFF2-40B4-BE49-F238E27FC236}">
                <a16:creationId xmlns:a16="http://schemas.microsoft.com/office/drawing/2014/main" id="{E2DFF1F5-11F1-4A75-8516-FC42E954A7A5}"/>
              </a:ext>
            </a:extLst>
          </p:cNvPr>
          <p:cNvSpPr txBox="1"/>
          <p:nvPr/>
        </p:nvSpPr>
        <p:spPr>
          <a:xfrm>
            <a:off x="3491880" y="591530"/>
            <a:ext cx="237626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dirty="0"/>
              <a:t>Neural</a:t>
            </a:r>
            <a:r>
              <a:rPr lang="zh-TW" altLang="en-US" dirty="0"/>
              <a:t> </a:t>
            </a:r>
            <a:r>
              <a:rPr lang="en-US" altLang="zh-TW" dirty="0"/>
              <a:t>Network</a:t>
            </a:r>
            <a:r>
              <a:rPr lang="zh-TW" altLang="en-US" dirty="0"/>
              <a:t> </a:t>
            </a:r>
            <a:r>
              <a:rPr lang="en-US" altLang="zh-TW" dirty="0"/>
              <a:t>(ANN):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85FB84A-0797-4E29-937C-A2DD75C84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91" y="974446"/>
            <a:ext cx="3784698" cy="368553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E20A7D7-1E9E-404A-B94D-C7DD33418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180" y="974446"/>
            <a:ext cx="4088276" cy="370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067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4">
            <a:extLst>
              <a:ext uri="{FF2B5EF4-FFF2-40B4-BE49-F238E27FC236}">
                <a16:creationId xmlns:a16="http://schemas.microsoft.com/office/drawing/2014/main" id="{1A5DBA32-C939-4ACD-8394-9D8280054574}"/>
              </a:ext>
            </a:extLst>
          </p:cNvPr>
          <p:cNvSpPr txBox="1"/>
          <p:nvPr/>
        </p:nvSpPr>
        <p:spPr>
          <a:xfrm>
            <a:off x="755576" y="483518"/>
            <a:ext cx="237626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結果與討論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71A8CD1-09FF-41B5-AC8C-8286225FA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056" y="1847071"/>
            <a:ext cx="2681522" cy="287725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DC5D060-9A43-4E49-ACEF-EF5ADBECA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612" y="340134"/>
            <a:ext cx="1580972" cy="144887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50CA47F-21F8-4E95-BC47-BC284FBB9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097" y="1866478"/>
            <a:ext cx="2512073" cy="285784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8434EEB-7512-41C7-986F-E0B921D7B1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576" y="1866478"/>
            <a:ext cx="2799807" cy="2787774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4B84DD60-0A31-49EA-8748-D4961B6CAE74}"/>
              </a:ext>
            </a:extLst>
          </p:cNvPr>
          <p:cNvSpPr/>
          <p:nvPr/>
        </p:nvSpPr>
        <p:spPr>
          <a:xfrm>
            <a:off x="750448" y="1851342"/>
            <a:ext cx="2808158" cy="2787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0775717-E9A9-4F02-8FB0-9F15002A4D96}"/>
              </a:ext>
            </a:extLst>
          </p:cNvPr>
          <p:cNvSpPr/>
          <p:nvPr/>
        </p:nvSpPr>
        <p:spPr>
          <a:xfrm>
            <a:off x="3610232" y="1847071"/>
            <a:ext cx="5206937" cy="284442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8" name="TextBox 34">
            <a:extLst>
              <a:ext uri="{FF2B5EF4-FFF2-40B4-BE49-F238E27FC236}">
                <a16:creationId xmlns:a16="http://schemas.microsoft.com/office/drawing/2014/main" id="{F4F4BA23-DC42-40ED-B0EB-A8FE33478623}"/>
              </a:ext>
            </a:extLst>
          </p:cNvPr>
          <p:cNvSpPr txBox="1"/>
          <p:nvPr/>
        </p:nvSpPr>
        <p:spPr>
          <a:xfrm>
            <a:off x="1763688" y="1570954"/>
            <a:ext cx="89257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1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lang="zh-TW" altLang="en-US" sz="11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1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SMOTE</a:t>
            </a:r>
            <a:endParaRPr lang="en-GB" altLang="zh-CN" sz="11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34">
            <a:extLst>
              <a:ext uri="{FF2B5EF4-FFF2-40B4-BE49-F238E27FC236}">
                <a16:creationId xmlns:a16="http://schemas.microsoft.com/office/drawing/2014/main" id="{08AA4DE0-971D-4058-8FDC-8A10B8D29402}"/>
              </a:ext>
            </a:extLst>
          </p:cNvPr>
          <p:cNvSpPr txBox="1"/>
          <p:nvPr/>
        </p:nvSpPr>
        <p:spPr>
          <a:xfrm>
            <a:off x="6087442" y="1571841"/>
            <a:ext cx="89257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1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SMOTE</a:t>
            </a:r>
            <a:endParaRPr lang="en-GB" altLang="zh-CN" sz="11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4722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8" grpId="0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4">
            <a:extLst>
              <a:ext uri="{FF2B5EF4-FFF2-40B4-BE49-F238E27FC236}">
                <a16:creationId xmlns:a16="http://schemas.microsoft.com/office/drawing/2014/main" id="{1A5DBA32-C939-4ACD-8394-9D8280054574}"/>
              </a:ext>
            </a:extLst>
          </p:cNvPr>
          <p:cNvSpPr txBox="1"/>
          <p:nvPr/>
        </p:nvSpPr>
        <p:spPr>
          <a:xfrm>
            <a:off x="755576" y="483518"/>
            <a:ext cx="2376264" cy="288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結果與討論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DFF82C9-D179-41A6-827F-551A79E96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843558"/>
            <a:ext cx="3868181" cy="393990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7380B95-E40F-4E70-980B-CFF07C792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843558"/>
            <a:ext cx="3256632" cy="3939903"/>
          </a:xfrm>
          <a:prstGeom prst="rect">
            <a:avLst/>
          </a:prstGeom>
        </p:spPr>
      </p:pic>
      <p:sp>
        <p:nvSpPr>
          <p:cNvPr id="16" name="TextBox 34">
            <a:extLst>
              <a:ext uri="{FF2B5EF4-FFF2-40B4-BE49-F238E27FC236}">
                <a16:creationId xmlns:a16="http://schemas.microsoft.com/office/drawing/2014/main" id="{4359F684-86E3-4216-8898-DB6F4381C98B}"/>
              </a:ext>
            </a:extLst>
          </p:cNvPr>
          <p:cNvSpPr txBox="1"/>
          <p:nvPr/>
        </p:nvSpPr>
        <p:spPr>
          <a:xfrm>
            <a:off x="3491880" y="483518"/>
            <a:ext cx="2376264" cy="288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dirty="0"/>
              <a:t>Logistic Regression:</a:t>
            </a:r>
          </a:p>
        </p:txBody>
      </p:sp>
    </p:spTree>
    <p:extLst>
      <p:ext uri="{BB962C8B-B14F-4D97-AF65-F5344CB8AC3E}">
        <p14:creationId xmlns:p14="http://schemas.microsoft.com/office/powerpoint/2010/main" val="335754809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4">
            <a:extLst>
              <a:ext uri="{FF2B5EF4-FFF2-40B4-BE49-F238E27FC236}">
                <a16:creationId xmlns:a16="http://schemas.microsoft.com/office/drawing/2014/main" id="{1A5DBA32-C939-4ACD-8394-9D8280054574}"/>
              </a:ext>
            </a:extLst>
          </p:cNvPr>
          <p:cNvSpPr txBox="1"/>
          <p:nvPr/>
        </p:nvSpPr>
        <p:spPr>
          <a:xfrm>
            <a:off x="755576" y="483518"/>
            <a:ext cx="2376264" cy="288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研究動機與目的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983DCFB-80DF-4EB4-93C4-D00A8A38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302684"/>
            <a:ext cx="3315819" cy="223224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7BB7471-1E62-41A9-AC80-A3EF5A0A7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667" y="2302684"/>
            <a:ext cx="3899370" cy="223224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F208A37-14A4-46EE-80A5-B9673A77BE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120" y="483517"/>
            <a:ext cx="2088232" cy="1754545"/>
          </a:xfrm>
          <a:prstGeom prst="rect">
            <a:avLst/>
          </a:prstGeom>
        </p:spPr>
      </p:pic>
      <p:sp>
        <p:nvSpPr>
          <p:cNvPr id="13" name="文本框 17">
            <a:extLst>
              <a:ext uri="{FF2B5EF4-FFF2-40B4-BE49-F238E27FC236}">
                <a16:creationId xmlns:a16="http://schemas.microsoft.com/office/drawing/2014/main" id="{7D236C00-A7E2-45C4-BFF0-1076444DC545}"/>
              </a:ext>
            </a:extLst>
          </p:cNvPr>
          <p:cNvSpPr txBox="1"/>
          <p:nvPr/>
        </p:nvSpPr>
        <p:spPr>
          <a:xfrm>
            <a:off x="692720" y="1059582"/>
            <a:ext cx="4909007" cy="126188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Tx/>
              <a:buNone/>
              <a:defRPr sz="6000">
                <a:gradFill>
                  <a:gsLst>
                    <a:gs pos="0">
                      <a:srgbClr val="FF6600"/>
                    </a:gs>
                    <a:gs pos="52000">
                      <a:srgbClr val="FF3300"/>
                    </a:gs>
                    <a:gs pos="100000">
                      <a:srgbClr val="EA2314"/>
                    </a:gs>
                  </a:gsLst>
                  <a:lin ang="18900000" scaled="0"/>
                </a:gradFill>
                <a:effectLst/>
                <a:latin typeface="Bebas" pitchFamily="2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zh-TW" altLang="en-US" sz="1000" dirty="0">
                <a:solidFill>
                  <a:schemeClr val="tx1"/>
                </a:solidFill>
                <a:latin typeface="+mn-ea"/>
                <a:ea typeface="+mn-ea"/>
              </a:rPr>
              <a:t>       隨著科技進步，網路犯罪越來越容易，雖然近年來網路犯罪有逐年變少，但是</a:t>
            </a:r>
            <a:r>
              <a:rPr lang="zh-TW" altLang="en-US" sz="1000" dirty="0">
                <a:solidFill>
                  <a:srgbClr val="FF5050"/>
                </a:solidFill>
                <a:latin typeface="+mn-ea"/>
                <a:ea typeface="+mn-ea"/>
              </a:rPr>
              <a:t>「 詐欺 」</a:t>
            </a:r>
            <a:r>
              <a:rPr lang="zh-TW" altLang="en-US" sz="1000" dirty="0">
                <a:solidFill>
                  <a:schemeClr val="tx1"/>
                </a:solidFill>
                <a:latin typeface="+mn-ea"/>
                <a:ea typeface="+mn-ea"/>
              </a:rPr>
              <a:t>案例逐年變高，</a:t>
            </a:r>
            <a:r>
              <a:rPr lang="zh-TW" altLang="en-US" sz="1000" dirty="0">
                <a:solidFill>
                  <a:srgbClr val="FF5050"/>
                </a:solidFill>
                <a:latin typeface="+mn-ea"/>
                <a:ea typeface="+mn-ea"/>
              </a:rPr>
              <a:t>位居網路犯罪之冠</a:t>
            </a:r>
            <a:r>
              <a:rPr lang="zh-TW" altLang="en-US" sz="1000" dirty="0">
                <a:solidFill>
                  <a:schemeClr val="tx1"/>
                </a:solidFill>
                <a:latin typeface="+mn-ea"/>
                <a:ea typeface="+mn-ea"/>
              </a:rPr>
              <a:t>。</a:t>
            </a:r>
            <a:endParaRPr lang="en-US" altLang="zh-TW" sz="1000" dirty="0">
              <a:solidFill>
                <a:schemeClr val="tx1"/>
              </a:solidFill>
              <a:latin typeface="+mn-ea"/>
              <a:ea typeface="+mn-ea"/>
            </a:endParaRPr>
          </a:p>
          <a:p>
            <a:endParaRPr lang="en-US" altLang="zh-TW" sz="10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zh-TW" altLang="en-US" sz="1000" dirty="0">
                <a:solidFill>
                  <a:schemeClr val="tx1"/>
                </a:solidFill>
                <a:latin typeface="+mn-ea"/>
                <a:ea typeface="+mn-ea"/>
              </a:rPr>
              <a:t>       且近年因為許多國內外求職詐騙案件頻傳，大家開始重視</a:t>
            </a:r>
            <a:r>
              <a:rPr lang="zh-TW" altLang="en-US" sz="1000" dirty="0">
                <a:solidFill>
                  <a:schemeClr val="tx1"/>
                </a:solidFill>
                <a:latin typeface="+mn-ea"/>
              </a:rPr>
              <a:t>與預防</a:t>
            </a:r>
            <a:r>
              <a:rPr lang="zh-TW" altLang="en-US" sz="1000" dirty="0">
                <a:solidFill>
                  <a:schemeClr val="tx1"/>
                </a:solidFill>
                <a:latin typeface="+mn-ea"/>
                <a:ea typeface="+mn-ea"/>
              </a:rPr>
              <a:t>求職陷阱，但是詐騙手法無所不在無孔不入，希望藉由</a:t>
            </a:r>
            <a:r>
              <a:rPr lang="zh-TW" altLang="en-US" sz="1000" dirty="0">
                <a:solidFill>
                  <a:srgbClr val="00B0F0"/>
                </a:solidFill>
                <a:latin typeface="+mn-ea"/>
                <a:ea typeface="+mn-ea"/>
              </a:rPr>
              <a:t>機器學習</a:t>
            </a:r>
            <a:r>
              <a:rPr lang="zh-TW" altLang="en-US" sz="1000" dirty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lang="zh-TW" altLang="en-US" sz="1000" dirty="0">
                <a:solidFill>
                  <a:srgbClr val="00B0F0"/>
                </a:solidFill>
                <a:latin typeface="+mn-ea"/>
                <a:ea typeface="+mn-ea"/>
              </a:rPr>
              <a:t>找到詐騙集團慣用的手法</a:t>
            </a:r>
            <a:r>
              <a:rPr lang="zh-TW" altLang="en-US" sz="1000" dirty="0">
                <a:solidFill>
                  <a:schemeClr val="tx1"/>
                </a:solidFill>
                <a:latin typeface="+mn-ea"/>
                <a:ea typeface="+mn-ea"/>
              </a:rPr>
              <a:t>和方式，建立一道防線。</a:t>
            </a:r>
            <a:endParaRPr lang="en-US" altLang="zh-TW" sz="1000" dirty="0">
              <a:solidFill>
                <a:schemeClr val="tx1"/>
              </a:solidFill>
              <a:latin typeface="+mn-ea"/>
              <a:ea typeface="+mn-ea"/>
            </a:endParaRPr>
          </a:p>
          <a:p>
            <a:endParaRPr lang="en-US" altLang="zh-CN" sz="16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037757E-7492-4D59-A76D-E93AB2881154}"/>
              </a:ext>
            </a:extLst>
          </p:cNvPr>
          <p:cNvSpPr txBox="1"/>
          <p:nvPr/>
        </p:nvSpPr>
        <p:spPr>
          <a:xfrm>
            <a:off x="899592" y="4594263"/>
            <a:ext cx="71287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600" dirty="0"/>
              <a:t>https://ws.moi.gov.tw/Download.ashx?u=LzAwMS9VcGxvYWQvNDAwL3JlbGZpbGUvOTAwOS8yNjIxMjcvMTcxMzMyNGMtZGQ2NC00MTAzLWEwMDgtMDdlYjc2YTNhMmY4LnBkZg%3D%3D&amp;n=MTEx5bm056ysMjLlhafmlL%2FntbHoqIjpgJrloLFf57ay6Lev54qv572q5qaC5rOBLnBkZg%3D%3D</a:t>
            </a:r>
          </a:p>
        </p:txBody>
      </p:sp>
    </p:spTree>
    <p:extLst>
      <p:ext uri="{BB962C8B-B14F-4D97-AF65-F5344CB8AC3E}">
        <p14:creationId xmlns:p14="http://schemas.microsoft.com/office/powerpoint/2010/main" val="3298122692"/>
      </p:ext>
    </p:extLst>
  </p:cSld>
  <p:clrMapOvr>
    <a:masterClrMapping/>
  </p:clrMapOvr>
  <p:transition spd="med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 p14:presetBounceEnd="41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667">
                                          <p:cBhvr additive="base">
                                            <p:cTn id="13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667">
                                          <p:cBhvr additive="base">
                                            <p:cTn id="14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5" grpId="0"/>
          <p:bldP spid="1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5" grpId="0"/>
          <p:bldP spid="13" grpId="0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4">
            <a:extLst>
              <a:ext uri="{FF2B5EF4-FFF2-40B4-BE49-F238E27FC236}">
                <a16:creationId xmlns:a16="http://schemas.microsoft.com/office/drawing/2014/main" id="{1A5DBA32-C939-4ACD-8394-9D8280054574}"/>
              </a:ext>
            </a:extLst>
          </p:cNvPr>
          <p:cNvSpPr txBox="1"/>
          <p:nvPr/>
        </p:nvSpPr>
        <p:spPr>
          <a:xfrm>
            <a:off x="755576" y="483518"/>
            <a:ext cx="2376264" cy="288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結果與討論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34">
            <a:extLst>
              <a:ext uri="{FF2B5EF4-FFF2-40B4-BE49-F238E27FC236}">
                <a16:creationId xmlns:a16="http://schemas.microsoft.com/office/drawing/2014/main" id="{4359F684-86E3-4216-8898-DB6F4381C98B}"/>
              </a:ext>
            </a:extLst>
          </p:cNvPr>
          <p:cNvSpPr txBox="1"/>
          <p:nvPr/>
        </p:nvSpPr>
        <p:spPr>
          <a:xfrm>
            <a:off x="3052401" y="600877"/>
            <a:ext cx="345638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dirty="0"/>
              <a:t>Multinomial Naïve Bayes :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B3C3204-0B26-47EE-ACE6-CB61837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980720"/>
            <a:ext cx="3168352" cy="383581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A5B67A5-B7EB-4EC9-A899-9DCF9266B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980720"/>
            <a:ext cx="3389695" cy="383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691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4">
            <a:extLst>
              <a:ext uri="{FF2B5EF4-FFF2-40B4-BE49-F238E27FC236}">
                <a16:creationId xmlns:a16="http://schemas.microsoft.com/office/drawing/2014/main" id="{1A5DBA32-C939-4ACD-8394-9D8280054574}"/>
              </a:ext>
            </a:extLst>
          </p:cNvPr>
          <p:cNvSpPr txBox="1"/>
          <p:nvPr/>
        </p:nvSpPr>
        <p:spPr>
          <a:xfrm>
            <a:off x="755576" y="483518"/>
            <a:ext cx="2376264" cy="288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結果與討論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34">
            <a:extLst>
              <a:ext uri="{FF2B5EF4-FFF2-40B4-BE49-F238E27FC236}">
                <a16:creationId xmlns:a16="http://schemas.microsoft.com/office/drawing/2014/main" id="{4359F684-86E3-4216-8898-DB6F4381C98B}"/>
              </a:ext>
            </a:extLst>
          </p:cNvPr>
          <p:cNvSpPr txBox="1"/>
          <p:nvPr/>
        </p:nvSpPr>
        <p:spPr>
          <a:xfrm>
            <a:off x="3052401" y="600877"/>
            <a:ext cx="345638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dirty="0" err="1"/>
              <a:t>KNeighborsClassifier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A1408C-551C-4958-ADDD-5732D9EA4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10" y="980719"/>
            <a:ext cx="3363258" cy="383581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8C3E140-66AD-4587-B6F3-1EEC74281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6" y="975328"/>
            <a:ext cx="3600400" cy="383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598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4">
            <a:extLst>
              <a:ext uri="{FF2B5EF4-FFF2-40B4-BE49-F238E27FC236}">
                <a16:creationId xmlns:a16="http://schemas.microsoft.com/office/drawing/2014/main" id="{1A5DBA32-C939-4ACD-8394-9D8280054574}"/>
              </a:ext>
            </a:extLst>
          </p:cNvPr>
          <p:cNvSpPr txBox="1"/>
          <p:nvPr/>
        </p:nvSpPr>
        <p:spPr>
          <a:xfrm>
            <a:off x="755576" y="483518"/>
            <a:ext cx="2376264" cy="288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研究方法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37EAC35-D162-4D09-8DD2-2D673AD89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68" y="751394"/>
            <a:ext cx="2061553" cy="155447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0E22B7B-C85D-4A8F-B138-ABD3F306D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13" y="2303594"/>
            <a:ext cx="2973615" cy="121855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07B57C6-4069-4A21-B4B8-05C94AA26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18" y="3510897"/>
            <a:ext cx="1565965" cy="1218558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54A43A1-2701-45E6-A7D1-BAFEF41CA2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1132" y="2289915"/>
            <a:ext cx="2129378" cy="2485188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7B5AF34F-ADEF-4F43-B898-738C9CC02B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694931"/>
            <a:ext cx="2252907" cy="1629067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B0E84609-A940-4F2F-BF35-53607BC32F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3261" y="2323998"/>
            <a:ext cx="2847285" cy="1218558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EB03E2E3-D242-4100-9FD2-907383BE48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3444396"/>
            <a:ext cx="1746495" cy="1351559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ADD8D229-19E8-406F-A6C5-6AE77C1980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4172" y="2289915"/>
            <a:ext cx="2233814" cy="2571750"/>
          </a:xfrm>
          <a:prstGeom prst="rect">
            <a:avLst/>
          </a:prstGeom>
        </p:spPr>
      </p:pic>
      <p:sp>
        <p:nvSpPr>
          <p:cNvPr id="11" name="TextBox 34">
            <a:extLst>
              <a:ext uri="{FF2B5EF4-FFF2-40B4-BE49-F238E27FC236}">
                <a16:creationId xmlns:a16="http://schemas.microsoft.com/office/drawing/2014/main" id="{DDAAE179-1855-4B98-9724-97CB4D110C4B}"/>
              </a:ext>
            </a:extLst>
          </p:cNvPr>
          <p:cNvSpPr txBox="1"/>
          <p:nvPr/>
        </p:nvSpPr>
        <p:spPr>
          <a:xfrm>
            <a:off x="3389469" y="1036964"/>
            <a:ext cx="1015543" cy="288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dirty="0"/>
              <a:t>ANN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6153072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4">
            <a:extLst>
              <a:ext uri="{FF2B5EF4-FFF2-40B4-BE49-F238E27FC236}">
                <a16:creationId xmlns:a16="http://schemas.microsoft.com/office/drawing/2014/main" id="{1A5DBA32-C939-4ACD-8394-9D8280054574}"/>
              </a:ext>
            </a:extLst>
          </p:cNvPr>
          <p:cNvSpPr txBox="1"/>
          <p:nvPr/>
        </p:nvSpPr>
        <p:spPr>
          <a:xfrm>
            <a:off x="755576" y="483518"/>
            <a:ext cx="2376264" cy="288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結果與討論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1DC4B70-1C21-467C-89F3-A973CE4E4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052744"/>
            <a:ext cx="4279267" cy="329469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8877AD4-2A62-408A-B278-F239D3D33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692633"/>
            <a:ext cx="3600400" cy="401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0362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4">
            <a:extLst>
              <a:ext uri="{FF2B5EF4-FFF2-40B4-BE49-F238E27FC236}">
                <a16:creationId xmlns:a16="http://schemas.microsoft.com/office/drawing/2014/main" id="{1A5DBA32-C939-4ACD-8394-9D8280054574}"/>
              </a:ext>
            </a:extLst>
          </p:cNvPr>
          <p:cNvSpPr txBox="1"/>
          <p:nvPr/>
        </p:nvSpPr>
        <p:spPr>
          <a:xfrm>
            <a:off x="755576" y="483518"/>
            <a:ext cx="2376264" cy="288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參考文獻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E4F400A-B14F-4FAA-B5E0-2F43A7C19B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708" y="2715766"/>
            <a:ext cx="2232248" cy="163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34">
            <a:extLst>
              <a:ext uri="{FF2B5EF4-FFF2-40B4-BE49-F238E27FC236}">
                <a16:creationId xmlns:a16="http://schemas.microsoft.com/office/drawing/2014/main" id="{37C9B319-0ADE-4F76-B068-1559A11E3946}"/>
              </a:ext>
            </a:extLst>
          </p:cNvPr>
          <p:cNvSpPr txBox="1"/>
          <p:nvPr/>
        </p:nvSpPr>
        <p:spPr>
          <a:xfrm>
            <a:off x="971600" y="1275606"/>
            <a:ext cx="496855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zh-TW" sz="800" dirty="0">
                <a:hlinkClick r:id="rId4"/>
              </a:rPr>
              <a:t>https://www.programcreek.com/python/example/91599/nltk.corpus.wordnet.ADJ</a:t>
            </a:r>
            <a:endParaRPr lang="en-US" altLang="zh-TW" sz="800" dirty="0"/>
          </a:p>
          <a:p>
            <a:pPr marL="228600" indent="-228600">
              <a:buAutoNum type="arabicPeriod"/>
            </a:pPr>
            <a:r>
              <a:rPr lang="en-US" altLang="zh-TW" sz="800" dirty="0">
                <a:hlinkClick r:id="rId5"/>
              </a:rPr>
              <a:t>https://github.com/nltk/nltk</a:t>
            </a:r>
            <a:endParaRPr lang="en-US" altLang="zh-TW" sz="800" dirty="0"/>
          </a:p>
          <a:p>
            <a:pPr marL="228600" indent="-228600">
              <a:buAutoNum type="arabicPeriod"/>
            </a:pPr>
            <a:r>
              <a:rPr lang="en-US" altLang="zh-TW" sz="800" dirty="0">
                <a:hlinkClick r:id="rId6"/>
              </a:rPr>
              <a:t>https://scikit-learn.org/stable/modules/generated/sklearn.feature_extraction.text.TfidfVectorizer.html</a:t>
            </a:r>
            <a:endParaRPr lang="en-US" altLang="zh-TW" sz="800" dirty="0"/>
          </a:p>
          <a:p>
            <a:pPr marL="228600" indent="-228600">
              <a:buAutoNum type="arabicPeriod"/>
            </a:pPr>
            <a:r>
              <a:rPr lang="en-US" altLang="zh-TW" sz="800" dirty="0">
                <a:hlinkClick r:id="rId7"/>
              </a:rPr>
              <a:t>https://scikit-learn.org/stable/modules/generated/sklearn.feature_extraction.text.CountVectorizer.html</a:t>
            </a:r>
            <a:endParaRPr lang="en-US" altLang="zh-TW" sz="800" dirty="0"/>
          </a:p>
          <a:p>
            <a:pPr marL="228600" indent="-228600">
              <a:buAutoNum type="arabicPeriod"/>
            </a:pPr>
            <a:r>
              <a:rPr lang="en-US" altLang="zh-TW" sz="800" dirty="0">
                <a:hlinkClick r:id="rId8"/>
              </a:rPr>
              <a:t>https://andy6804tw.github.io/2021/05/03/ntu-multi-head-self-attention/</a:t>
            </a:r>
            <a:endParaRPr lang="en-US" altLang="zh-TW" sz="800" dirty="0"/>
          </a:p>
          <a:p>
            <a:pPr marL="228600" indent="-228600">
              <a:buAutoNum type="arabicPeriod"/>
            </a:pPr>
            <a:r>
              <a:rPr lang="en-US" altLang="zh-TW" sz="800" dirty="0">
                <a:hlinkClick r:id="rId9"/>
              </a:rPr>
              <a:t>http://jalammar.github.io/a-visual-guide-to-using-bert-for-the-first-time/</a:t>
            </a:r>
            <a:endParaRPr lang="en-US" altLang="zh-TW" sz="800" dirty="0"/>
          </a:p>
          <a:p>
            <a:pPr marL="228600" indent="-228600">
              <a:buAutoNum type="arabicPeriod"/>
            </a:pPr>
            <a:r>
              <a:rPr lang="en-US" altLang="zh-TW" sz="800" dirty="0">
                <a:hlinkClick r:id="rId10"/>
              </a:rPr>
              <a:t>https://projector.tensorflow.org/</a:t>
            </a:r>
            <a:endParaRPr lang="en-US" altLang="zh-TW" sz="800" dirty="0"/>
          </a:p>
          <a:p>
            <a:pPr marL="228600" indent="-228600">
              <a:buAutoNum type="arabicPeriod"/>
            </a:pPr>
            <a:r>
              <a:rPr lang="en-US" altLang="zh-TW" sz="800" dirty="0">
                <a:hlinkClick r:id="rId11"/>
              </a:rPr>
              <a:t>https://ithelp.ithome.com.tw/articles/10243725</a:t>
            </a:r>
            <a:endParaRPr lang="en-US" altLang="zh-TW" sz="800" dirty="0"/>
          </a:p>
          <a:p>
            <a:pPr marL="228600" indent="-228600">
              <a:buAutoNum type="arabicPeriod"/>
            </a:pPr>
            <a:r>
              <a:rPr lang="en-US" altLang="zh-TW" sz="800" dirty="0"/>
              <a:t>https://scikit-learn.org/stable/model_selection.html</a:t>
            </a:r>
          </a:p>
          <a:p>
            <a:pPr marL="228600" indent="-228600">
              <a:buAutoNum type="arabicPeriod"/>
            </a:pPr>
            <a:endParaRPr lang="en-US" altLang="zh-TW" sz="800" dirty="0"/>
          </a:p>
        </p:txBody>
      </p:sp>
    </p:spTree>
    <p:extLst>
      <p:ext uri="{BB962C8B-B14F-4D97-AF65-F5344CB8AC3E}">
        <p14:creationId xmlns:p14="http://schemas.microsoft.com/office/powerpoint/2010/main" val="20614616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4">
            <a:extLst>
              <a:ext uri="{FF2B5EF4-FFF2-40B4-BE49-F238E27FC236}">
                <a16:creationId xmlns:a16="http://schemas.microsoft.com/office/drawing/2014/main" id="{1A5DBA32-C939-4ACD-8394-9D8280054574}"/>
              </a:ext>
            </a:extLst>
          </p:cNvPr>
          <p:cNvSpPr txBox="1"/>
          <p:nvPr/>
        </p:nvSpPr>
        <p:spPr>
          <a:xfrm>
            <a:off x="755576" y="483518"/>
            <a:ext cx="2376264" cy="288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SDG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目標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圖一、聯合國17項永續發展目標(SDGs)(英文)">
            <a:extLst>
              <a:ext uri="{FF2B5EF4-FFF2-40B4-BE49-F238E27FC236}">
                <a16:creationId xmlns:a16="http://schemas.microsoft.com/office/drawing/2014/main" id="{CC2F9516-ED6A-475B-9801-84AEB10DA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217" y="1852926"/>
            <a:ext cx="4393637" cy="272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770723DD-AEDE-4F09-8C10-C2F4F158E6D9}"/>
              </a:ext>
            </a:extLst>
          </p:cNvPr>
          <p:cNvSpPr txBox="1">
            <a:spLocks/>
          </p:cNvSpPr>
          <p:nvPr/>
        </p:nvSpPr>
        <p:spPr>
          <a:xfrm>
            <a:off x="1619672" y="1245675"/>
            <a:ext cx="6552728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400" b="0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促進持久、包容和永續經濟增長，促進充分的生產性就業和人人獲得適當工作。</a:t>
            </a:r>
            <a:endParaRPr lang="en-US" altLang="zh-TW" sz="1400" b="1" i="0" dirty="0"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E85C97A7-85B7-4C45-9C28-1AA6EE373DF6}"/>
              </a:ext>
            </a:extLst>
          </p:cNvPr>
          <p:cNvSpPr txBox="1">
            <a:spLocks/>
          </p:cNvSpPr>
          <p:nvPr/>
        </p:nvSpPr>
        <p:spPr>
          <a:xfrm>
            <a:off x="1414984" y="771550"/>
            <a:ext cx="5508104" cy="733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永續發展目標 </a:t>
            </a:r>
            <a:r>
              <a:rPr lang="en-US" altLang="zh-TW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No.8 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Decent Work and Economic Growth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CBD6A3E-11F1-4182-8F17-DAC5DADBE66C}"/>
              </a:ext>
            </a:extLst>
          </p:cNvPr>
          <p:cNvSpPr/>
          <p:nvPr/>
        </p:nvSpPr>
        <p:spPr>
          <a:xfrm>
            <a:off x="2699792" y="3045555"/>
            <a:ext cx="792088" cy="822019"/>
          </a:xfrm>
          <a:custGeom>
            <a:avLst/>
            <a:gdLst>
              <a:gd name="connsiteX0" fmla="*/ 0 w 792088"/>
              <a:gd name="connsiteY0" fmla="*/ 0 h 822019"/>
              <a:gd name="connsiteX1" fmla="*/ 792088 w 792088"/>
              <a:gd name="connsiteY1" fmla="*/ 0 h 822019"/>
              <a:gd name="connsiteX2" fmla="*/ 792088 w 792088"/>
              <a:gd name="connsiteY2" fmla="*/ 822019 h 822019"/>
              <a:gd name="connsiteX3" fmla="*/ 0 w 792088"/>
              <a:gd name="connsiteY3" fmla="*/ 822019 h 822019"/>
              <a:gd name="connsiteX4" fmla="*/ 0 w 792088"/>
              <a:gd name="connsiteY4" fmla="*/ 0 h 822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2088" h="822019" extrusionOk="0">
                <a:moveTo>
                  <a:pt x="0" y="0"/>
                </a:moveTo>
                <a:cubicBezTo>
                  <a:pt x="160586" y="20844"/>
                  <a:pt x="612755" y="13486"/>
                  <a:pt x="792088" y="0"/>
                </a:cubicBezTo>
                <a:cubicBezTo>
                  <a:pt x="828025" y="266546"/>
                  <a:pt x="830331" y="541322"/>
                  <a:pt x="792088" y="822019"/>
                </a:cubicBezTo>
                <a:cubicBezTo>
                  <a:pt x="659441" y="761601"/>
                  <a:pt x="200227" y="752807"/>
                  <a:pt x="0" y="822019"/>
                </a:cubicBezTo>
                <a:cubicBezTo>
                  <a:pt x="-43897" y="622281"/>
                  <a:pt x="-11339" y="372296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398481101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Why Do You Need A Job? Pictures, Photos, and Images for Facebook, Tumblr,  Pinterest, and Twitter">
            <a:extLst>
              <a:ext uri="{FF2B5EF4-FFF2-40B4-BE49-F238E27FC236}">
                <a16:creationId xmlns:a16="http://schemas.microsoft.com/office/drawing/2014/main" id="{67B93BBD-3A1D-473C-A50F-4CEAF65F0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984" y="1852926"/>
            <a:ext cx="1390406" cy="129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2891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9">
            <a:extLst>
              <a:ext uri="{FF2B5EF4-FFF2-40B4-BE49-F238E27FC236}">
                <a16:creationId xmlns:a16="http://schemas.microsoft.com/office/drawing/2014/main" id="{7C524B4F-4C72-48C5-B4DE-73AE999BCB26}"/>
              </a:ext>
            </a:extLst>
          </p:cNvPr>
          <p:cNvCxnSpPr>
            <a:cxnSpLocks/>
          </p:cNvCxnSpPr>
          <p:nvPr/>
        </p:nvCxnSpPr>
        <p:spPr>
          <a:xfrm>
            <a:off x="3140573" y="1491630"/>
            <a:ext cx="2862853" cy="0"/>
          </a:xfrm>
          <a:prstGeom prst="lin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15875">
            <a:solidFill>
              <a:schemeClr val="bg1"/>
            </a:solidFill>
            <a:miter lim="800000"/>
            <a:headEnd type="none" w="med" len="med"/>
            <a:tailEnd type="none" w="med" len="med"/>
          </a:ln>
          <a:effectLst>
            <a:outerShdw blurRad="50800" dist="50800" dir="8100000" algn="tr" rotWithShape="0">
              <a:prstClr val="black">
                <a:alpha val="20000"/>
              </a:prstClr>
            </a:outerShdw>
          </a:effectLst>
        </p:spPr>
      </p:cxnSp>
      <p:sp>
        <p:nvSpPr>
          <p:cNvPr id="3" name="文本框 17">
            <a:extLst>
              <a:ext uri="{FF2B5EF4-FFF2-40B4-BE49-F238E27FC236}">
                <a16:creationId xmlns:a16="http://schemas.microsoft.com/office/drawing/2014/main" id="{84FB37A0-D735-4D3D-8C08-8A0B5484796B}"/>
              </a:ext>
            </a:extLst>
          </p:cNvPr>
          <p:cNvSpPr txBox="1"/>
          <p:nvPr/>
        </p:nvSpPr>
        <p:spPr>
          <a:xfrm>
            <a:off x="3563888" y="987574"/>
            <a:ext cx="2016224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Tx/>
              <a:buNone/>
              <a:defRPr sz="6000">
                <a:gradFill>
                  <a:gsLst>
                    <a:gs pos="0">
                      <a:srgbClr val="FF6600"/>
                    </a:gs>
                    <a:gs pos="52000">
                      <a:srgbClr val="FF3300"/>
                    </a:gs>
                    <a:gs pos="100000">
                      <a:srgbClr val="EA2314"/>
                    </a:gs>
                  </a:gsLst>
                  <a:lin ang="18900000" scaled="0"/>
                </a:gradFill>
                <a:effectLst/>
                <a:latin typeface="Bebas" pitchFamily="2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zh-TW" altLang="en-US" sz="2400" dirty="0">
                <a:solidFill>
                  <a:schemeClr val="tx1"/>
                </a:solidFill>
                <a:latin typeface="+mn-ea"/>
                <a:ea typeface="+mn-ea"/>
              </a:rPr>
              <a:t>使用的資料集</a:t>
            </a:r>
            <a:endParaRPr lang="zh-CN" altLang="en-US" sz="2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3" name="文本框 17">
            <a:extLst>
              <a:ext uri="{FF2B5EF4-FFF2-40B4-BE49-F238E27FC236}">
                <a16:creationId xmlns:a16="http://schemas.microsoft.com/office/drawing/2014/main" id="{62A3FDCC-6040-4D6E-9C14-47DEE1E7913D}"/>
              </a:ext>
            </a:extLst>
          </p:cNvPr>
          <p:cNvSpPr txBox="1"/>
          <p:nvPr/>
        </p:nvSpPr>
        <p:spPr>
          <a:xfrm>
            <a:off x="3347864" y="1992850"/>
            <a:ext cx="1826054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Tx/>
              <a:buNone/>
              <a:defRPr sz="6000">
                <a:gradFill>
                  <a:gsLst>
                    <a:gs pos="0">
                      <a:srgbClr val="FF6600"/>
                    </a:gs>
                    <a:gs pos="52000">
                      <a:srgbClr val="FF3300"/>
                    </a:gs>
                    <a:gs pos="100000">
                      <a:srgbClr val="EA2314"/>
                    </a:gs>
                  </a:gsLst>
                  <a:lin ang="18900000" scaled="0"/>
                </a:gradFill>
                <a:effectLst/>
                <a:latin typeface="Bebas" pitchFamily="2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en-US" altLang="zh-CN" sz="1600" dirty="0">
                <a:solidFill>
                  <a:schemeClr val="tx1"/>
                </a:solidFill>
                <a:latin typeface="+mn-ea"/>
                <a:ea typeface="+mn-ea"/>
              </a:rPr>
              <a:t>Kaggle </a:t>
            </a:r>
            <a:r>
              <a:rPr lang="zh-TW" altLang="en-US" sz="1600" dirty="0">
                <a:solidFill>
                  <a:schemeClr val="tx1"/>
                </a:solidFill>
                <a:latin typeface="+mn-ea"/>
                <a:ea typeface="+mn-ea"/>
              </a:rPr>
              <a:t>資料集 </a:t>
            </a:r>
            <a:r>
              <a:rPr lang="en-US" altLang="zh-TW" sz="1600" dirty="0">
                <a:solidFill>
                  <a:schemeClr val="tx1"/>
                </a:solidFill>
                <a:latin typeface="+mn-ea"/>
                <a:ea typeface="+mn-ea"/>
              </a:rPr>
              <a:t>:</a:t>
            </a:r>
            <a:endParaRPr lang="en-US" altLang="zh-CN" sz="16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2ACDDD8-4809-438D-AF0A-4E190AAFB563}"/>
              </a:ext>
            </a:extLst>
          </p:cNvPr>
          <p:cNvSpPr txBox="1"/>
          <p:nvPr/>
        </p:nvSpPr>
        <p:spPr>
          <a:xfrm>
            <a:off x="3347864" y="2433250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/>
                </a:solidFill>
                <a:latin typeface="+mn-ea"/>
                <a:ea typeface="+mn-ea"/>
              </a:rPr>
              <a:t>Real</a:t>
            </a:r>
            <a:r>
              <a:rPr lang="zh-TW" altLang="en-US" sz="12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+mn-ea"/>
                <a:ea typeface="+mn-ea"/>
              </a:rPr>
              <a:t>/</a:t>
            </a:r>
            <a:r>
              <a:rPr lang="zh-TW" altLang="en-US" sz="12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+mn-ea"/>
                <a:ea typeface="+mn-ea"/>
              </a:rPr>
              <a:t>Fake Job Posting</a:t>
            </a:r>
            <a:r>
              <a:rPr lang="zh-TW" altLang="en-US" sz="12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zh-TW" sz="1200" dirty="0">
                <a:latin typeface="+mn-ea"/>
                <a:ea typeface="+mn-ea"/>
              </a:rPr>
              <a:t>P</a:t>
            </a:r>
            <a:r>
              <a:rPr lang="en-US" altLang="zh-CN" sz="1200" dirty="0">
                <a:solidFill>
                  <a:schemeClr val="tx1"/>
                </a:solidFill>
                <a:latin typeface="+mn-ea"/>
                <a:ea typeface="+mn-ea"/>
              </a:rPr>
              <a:t>rediction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1A8BC8C-D363-4F8D-82B8-0233619E4139}"/>
              </a:ext>
            </a:extLst>
          </p:cNvPr>
          <p:cNvSpPr txBox="1"/>
          <p:nvPr/>
        </p:nvSpPr>
        <p:spPr>
          <a:xfrm>
            <a:off x="3347864" y="275808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/>
                </a:solidFill>
                <a:latin typeface="+mn-ea"/>
                <a:ea typeface="+mn-ea"/>
              </a:rPr>
              <a:t>https://www.kaggle.com/datasets/shivamb/real-or-fake-fake-jobposting-prediction</a:t>
            </a: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9B861429-40E8-417E-8C97-069E258E9A91}"/>
              </a:ext>
            </a:extLst>
          </p:cNvPr>
          <p:cNvSpPr/>
          <p:nvPr/>
        </p:nvSpPr>
        <p:spPr>
          <a:xfrm>
            <a:off x="1959724" y="1699040"/>
            <a:ext cx="1028099" cy="10280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2B8B1956-EFEF-4B7B-B6E1-417F22D6E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851" y="1964451"/>
            <a:ext cx="815843" cy="497276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3FE7A0F3-E15A-4977-BA35-CB355FAB40F6}"/>
              </a:ext>
            </a:extLst>
          </p:cNvPr>
          <p:cNvSpPr txBox="1"/>
          <p:nvPr/>
        </p:nvSpPr>
        <p:spPr>
          <a:xfrm>
            <a:off x="4932040" y="2054405"/>
            <a:ext cx="3582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0" i="0" dirty="0">
                <a:solidFill>
                  <a:srgbClr val="FF0000"/>
                </a:solidFill>
                <a:effectLst/>
                <a:latin typeface="+mn-ea"/>
                <a:ea typeface="+mn-ea"/>
              </a:rPr>
              <a:t>17880 rows × 18 columns</a:t>
            </a:r>
            <a:endParaRPr lang="en-US" altLang="zh-TW" sz="12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1464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37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9" presetID="2" presetClass="entr" presetSubtype="4" fill="hold" grpId="0" nodeType="afterEffect" p14:presetBounceEnd="41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667">
                                          <p:cBhvr additive="base">
                                            <p:cTn id="11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667">
                                          <p:cBhvr additive="base">
                                            <p:cTn id="12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14" presetID="2" presetClass="entr" presetSubtype="4" fill="hold" grpId="0" nodeType="afterEffect" p14:presetBounceEnd="41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667">
                                          <p:cBhvr additive="base">
                                            <p:cTn id="16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667">
                                          <p:cBhvr additive="base">
                                            <p:cTn id="17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1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37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9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1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13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4">
            <a:extLst>
              <a:ext uri="{FF2B5EF4-FFF2-40B4-BE49-F238E27FC236}">
                <a16:creationId xmlns:a16="http://schemas.microsoft.com/office/drawing/2014/main" id="{1A5DBA32-C939-4ACD-8394-9D8280054574}"/>
              </a:ext>
            </a:extLst>
          </p:cNvPr>
          <p:cNvSpPr txBox="1"/>
          <p:nvPr/>
        </p:nvSpPr>
        <p:spPr>
          <a:xfrm>
            <a:off x="755576" y="483518"/>
            <a:ext cx="2376264" cy="288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查看資料集 </a:t>
            </a:r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(1/10)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8" name="表格 16">
            <a:extLst>
              <a:ext uri="{FF2B5EF4-FFF2-40B4-BE49-F238E27FC236}">
                <a16:creationId xmlns:a16="http://schemas.microsoft.com/office/drawing/2014/main" id="{EBEA144F-6790-4195-9512-CEC430231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586006"/>
              </p:ext>
            </p:extLst>
          </p:nvPr>
        </p:nvGraphicFramePr>
        <p:xfrm>
          <a:off x="915240" y="1419622"/>
          <a:ext cx="3384376" cy="3168351"/>
        </p:xfrm>
        <a:graphic>
          <a:graphicData uri="http://schemas.openxmlformats.org/drawingml/2006/table">
            <a:tbl>
              <a:tblPr firstRow="1" bandRow="1">
                <a:solidFill>
                  <a:schemeClr val="accent1">
                    <a:lumMod val="75000"/>
                  </a:schemeClr>
                </a:solidFill>
                <a:tableStyleId>{69C7853C-536D-4A76-A0AE-DD22124D55A5}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3381585166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901691848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1737372548"/>
                    </a:ext>
                  </a:extLst>
                </a:gridCol>
              </a:tblGrid>
              <a:tr h="352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CSV</a:t>
                      </a:r>
                      <a:r>
                        <a:rPr lang="zh-TW" altLang="en-US" sz="14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數據</a:t>
                      </a:r>
                    </a:p>
                  </a:txBody>
                  <a:tcPr marL="25094" marR="25094" marT="12545" marB="1254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變數說明</a:t>
                      </a:r>
                    </a:p>
                  </a:txBody>
                  <a:tcPr marL="25094" marR="25094" marT="12545" marB="1254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變數內容</a:t>
                      </a:r>
                    </a:p>
                  </a:txBody>
                  <a:tcPr marL="25094" marR="25094" marT="12545" marB="1254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270488"/>
                  </a:ext>
                </a:extLst>
              </a:tr>
              <a:tr h="645628">
                <a:tc>
                  <a:txBody>
                    <a:bodyPr/>
                    <a:lstStyle/>
                    <a:p>
                      <a:pPr algn="ctr"/>
                      <a:endParaRPr lang="en-US" altLang="zh-TW" sz="12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altLang="zh-TW" sz="12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Fraudulent</a:t>
                      </a:r>
                      <a:endParaRPr lang="zh-TW" altLang="en-US" sz="12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81099" marR="81099" marT="40550" marB="405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是否</a:t>
                      </a:r>
                      <a:endParaRPr lang="en-US" altLang="zh-TW" sz="12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zh-TW" altLang="en-US" sz="12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為詐欺職位</a:t>
                      </a:r>
                    </a:p>
                  </a:txBody>
                  <a:tcPr marL="81099" marR="81099" marT="40550" marB="40550"/>
                </a:tc>
                <a:tc>
                  <a:txBody>
                    <a:bodyPr/>
                    <a:lstStyle/>
                    <a:p>
                      <a:pPr algn="ctr" fontAlgn="base"/>
                      <a:endParaRPr lang="en-US" altLang="zh-TW" sz="1200" b="0" i="0" kern="1200" dirty="0">
                        <a:solidFill>
                          <a:schemeClr val="accent5">
                            <a:lumMod val="1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en-US" altLang="zh-TW" sz="12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0 , 1</a:t>
                      </a:r>
                    </a:p>
                    <a:p>
                      <a:pPr algn="ctr" fontAlgn="base"/>
                      <a:endParaRPr lang="en-US" altLang="zh-TW" sz="1200" b="0" i="0" kern="1200" dirty="0">
                        <a:solidFill>
                          <a:schemeClr val="accent5">
                            <a:lumMod val="1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5094" marR="25094" marT="12545" marB="12545"/>
                </a:tc>
                <a:extLst>
                  <a:ext uri="{0D108BD9-81ED-4DB2-BD59-A6C34878D82A}">
                    <a16:rowId xmlns:a16="http://schemas.microsoft.com/office/drawing/2014/main" val="3200830938"/>
                  </a:ext>
                </a:extLst>
              </a:tr>
              <a:tr h="645628">
                <a:tc>
                  <a:txBody>
                    <a:bodyPr/>
                    <a:lstStyle/>
                    <a:p>
                      <a:pPr algn="ctr"/>
                      <a:endParaRPr lang="en-US" altLang="zh-TW" sz="12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altLang="zh-TW" sz="12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telecommuting</a:t>
                      </a:r>
                      <a:endParaRPr lang="zh-TW" altLang="en-US" sz="12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81099" marR="81099" marT="40550" marB="405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是否</a:t>
                      </a:r>
                      <a:endParaRPr lang="en-US" altLang="zh-TW" sz="12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zh-TW" altLang="en-US" sz="12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為遠程辦公</a:t>
                      </a:r>
                    </a:p>
                  </a:txBody>
                  <a:tcPr marL="81099" marR="81099" marT="40550" marB="40550"/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12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0 , 1</a:t>
                      </a:r>
                    </a:p>
                    <a:p>
                      <a:pPr algn="ctr"/>
                      <a:endParaRPr lang="en-US" altLang="zh-TW" sz="12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25094" marR="25094" marT="12545" marB="12545"/>
                </a:tc>
                <a:extLst>
                  <a:ext uri="{0D108BD9-81ED-4DB2-BD59-A6C34878D82A}">
                    <a16:rowId xmlns:a16="http://schemas.microsoft.com/office/drawing/2014/main" val="1537324023"/>
                  </a:ext>
                </a:extLst>
              </a:tr>
              <a:tr h="879219">
                <a:tc>
                  <a:txBody>
                    <a:bodyPr/>
                    <a:lstStyle/>
                    <a:p>
                      <a:pPr algn="ctr"/>
                      <a:endParaRPr lang="en-US" altLang="zh-TW" sz="12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altLang="zh-TW" sz="1200" dirty="0" err="1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has_company</a:t>
                      </a:r>
                      <a:endParaRPr lang="en-US" altLang="zh-TW" sz="12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altLang="zh-TW" sz="12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_logo</a:t>
                      </a:r>
                      <a:endParaRPr lang="zh-TW" altLang="en-US" sz="12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81099" marR="81099" marT="40550" marB="40550"/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12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zh-TW" altLang="en-US" sz="12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是否</a:t>
                      </a:r>
                      <a:endParaRPr lang="en-US" altLang="zh-TW" sz="12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zh-TW" altLang="en-US" sz="12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有公司</a:t>
                      </a:r>
                      <a:r>
                        <a:rPr lang="en-US" altLang="zh-TW" sz="12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Logo</a:t>
                      </a:r>
                    </a:p>
                  </a:txBody>
                  <a:tcPr marL="81099" marR="81099" marT="40550" marB="40550"/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12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/>
                      <a:endParaRPr lang="en-US" altLang="zh-TW" sz="12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0 , 1</a:t>
                      </a:r>
                    </a:p>
                    <a:p>
                      <a:pPr algn="ctr"/>
                      <a:endParaRPr lang="zh-TW" altLang="en-US" sz="12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25094" marR="25094" marT="12545" marB="12545"/>
                </a:tc>
                <a:extLst>
                  <a:ext uri="{0D108BD9-81ED-4DB2-BD59-A6C34878D82A}">
                    <a16:rowId xmlns:a16="http://schemas.microsoft.com/office/drawing/2014/main" val="1195824439"/>
                  </a:ext>
                </a:extLst>
              </a:tr>
              <a:tr h="645628">
                <a:tc>
                  <a:txBody>
                    <a:bodyPr/>
                    <a:lstStyle/>
                    <a:p>
                      <a:pPr algn="ctr"/>
                      <a:endParaRPr lang="en-US" altLang="zh-TW" sz="12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altLang="zh-TW" sz="1200" dirty="0" err="1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has_questions</a:t>
                      </a:r>
                      <a:endParaRPr lang="zh-TW" altLang="en-US" sz="12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81099" marR="81099" marT="40550" marB="405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是否</a:t>
                      </a:r>
                      <a:endParaRPr lang="en-US" altLang="zh-TW" sz="12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zh-TW" altLang="en-US" sz="12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有篩選型問題</a:t>
                      </a:r>
                      <a:endParaRPr lang="en-US" altLang="zh-TW" sz="12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81099" marR="81099" marT="40550" marB="40550"/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12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0 , 1</a:t>
                      </a:r>
                    </a:p>
                    <a:p>
                      <a:pPr algn="ctr"/>
                      <a:endParaRPr lang="zh-TW" altLang="en-US" sz="12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25094" marR="25094" marT="12545" marB="12545"/>
                </a:tc>
                <a:extLst>
                  <a:ext uri="{0D108BD9-81ED-4DB2-BD59-A6C34878D82A}">
                    <a16:rowId xmlns:a16="http://schemas.microsoft.com/office/drawing/2014/main" val="346311311"/>
                  </a:ext>
                </a:extLst>
              </a:tr>
            </a:tbl>
          </a:graphicData>
        </a:graphic>
      </p:graphicFrame>
      <p:graphicFrame>
        <p:nvGraphicFramePr>
          <p:cNvPr id="39" name="表格 16">
            <a:extLst>
              <a:ext uri="{FF2B5EF4-FFF2-40B4-BE49-F238E27FC236}">
                <a16:creationId xmlns:a16="http://schemas.microsoft.com/office/drawing/2014/main" id="{902A580F-A0A8-430A-92FC-63EDE0A05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286452"/>
              </p:ext>
            </p:extLst>
          </p:nvPr>
        </p:nvGraphicFramePr>
        <p:xfrm>
          <a:off x="5028030" y="418792"/>
          <a:ext cx="3200730" cy="4305915"/>
        </p:xfrm>
        <a:graphic>
          <a:graphicData uri="http://schemas.openxmlformats.org/drawingml/2006/table">
            <a:tbl>
              <a:tblPr firstRow="1" bandRow="1">
                <a:solidFill>
                  <a:schemeClr val="accent1">
                    <a:lumMod val="75000"/>
                  </a:schemeClr>
                </a:solidFill>
                <a:tableStyleId>{69C7853C-536D-4A76-A0AE-DD22124D55A5}</a:tableStyleId>
              </a:tblPr>
              <a:tblGrid>
                <a:gridCol w="929246">
                  <a:extLst>
                    <a:ext uri="{9D8B030D-6E8A-4147-A177-3AD203B41FA5}">
                      <a16:colId xmlns:a16="http://schemas.microsoft.com/office/drawing/2014/main" val="3381585166"/>
                    </a:ext>
                  </a:extLst>
                </a:gridCol>
                <a:gridCol w="877619">
                  <a:extLst>
                    <a:ext uri="{9D8B030D-6E8A-4147-A177-3AD203B41FA5}">
                      <a16:colId xmlns:a16="http://schemas.microsoft.com/office/drawing/2014/main" val="901691848"/>
                    </a:ext>
                  </a:extLst>
                </a:gridCol>
                <a:gridCol w="1393865">
                  <a:extLst>
                    <a:ext uri="{9D8B030D-6E8A-4147-A177-3AD203B41FA5}">
                      <a16:colId xmlns:a16="http://schemas.microsoft.com/office/drawing/2014/main" val="1737372548"/>
                    </a:ext>
                  </a:extLst>
                </a:gridCol>
              </a:tblGrid>
              <a:tr h="1742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CSV</a:t>
                      </a:r>
                      <a:r>
                        <a:rPr lang="zh-TW" altLang="en-US" sz="11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數據</a:t>
                      </a:r>
                    </a:p>
                  </a:txBody>
                  <a:tcPr marL="17856" marR="17856" marT="8926" marB="8926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變數說明</a:t>
                      </a:r>
                    </a:p>
                  </a:txBody>
                  <a:tcPr marL="17856" marR="17856" marT="8926" marB="8926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1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變數內容</a:t>
                      </a:r>
                    </a:p>
                  </a:txBody>
                  <a:tcPr marL="17856" marR="17856" marT="8926" marB="8926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270488"/>
                  </a:ext>
                </a:extLst>
              </a:tr>
              <a:tr h="3864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1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title</a:t>
                      </a:r>
                      <a:endParaRPr lang="zh-TW" altLang="en-US" sz="11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17856" marR="17856" marT="8926" marB="8926"/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11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zh-TW" altLang="en-US" sz="11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職位</a:t>
                      </a:r>
                    </a:p>
                  </a:txBody>
                  <a:tcPr marL="17856" marR="17856" marT="8926" marB="8926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TW" sz="10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English Teacher Abroad,</a:t>
                      </a:r>
                    </a:p>
                    <a:p>
                      <a:pPr algn="ctr" fontAlgn="base"/>
                      <a:r>
                        <a:rPr lang="en-US" altLang="zh-TW" sz="10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Marketing Intern,</a:t>
                      </a:r>
                    </a:p>
                    <a:p>
                      <a:pPr algn="ctr" fontAlgn="base"/>
                      <a:r>
                        <a:rPr lang="en-US" altLang="zh-TW" sz="10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Bill Review Manager…</a:t>
                      </a:r>
                    </a:p>
                  </a:txBody>
                  <a:tcPr marL="17856" marR="17856" marT="8926" marB="8926"/>
                </a:tc>
                <a:extLst>
                  <a:ext uri="{0D108BD9-81ED-4DB2-BD59-A6C34878D82A}">
                    <a16:rowId xmlns:a16="http://schemas.microsoft.com/office/drawing/2014/main" val="3200830938"/>
                  </a:ext>
                </a:extLst>
              </a:tr>
              <a:tr h="4892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1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location</a:t>
                      </a:r>
                      <a:endParaRPr lang="zh-TW" altLang="en-US" sz="11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17856" marR="17856" marT="8926" marB="8926"/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11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zh-TW" altLang="en-US" sz="11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公司地點</a:t>
                      </a:r>
                    </a:p>
                  </a:txBody>
                  <a:tcPr marL="17856" marR="17856" marT="8926" marB="89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US, IA, </a:t>
                      </a:r>
                      <a:r>
                        <a:rPr lang="en-US" altLang="zh-TW" sz="1000" b="0" i="0" kern="1200" dirty="0" err="1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Wever</a:t>
                      </a:r>
                      <a:r>
                        <a:rPr lang="en-US" altLang="zh-TW" sz="10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algn="ctr"/>
                      <a:r>
                        <a:rPr lang="en-US" altLang="zh-TW" sz="10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US, DC, Washington,</a:t>
                      </a:r>
                    </a:p>
                    <a:p>
                      <a:pPr algn="ctr"/>
                      <a:r>
                        <a:rPr lang="en-US" altLang="zh-TW" sz="10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US, FL, Fort Worth…</a:t>
                      </a:r>
                      <a:endParaRPr lang="zh-TW" altLang="en-US" sz="10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17856" marR="17856" marT="8926" marB="8926"/>
                </a:tc>
                <a:extLst>
                  <a:ext uri="{0D108BD9-81ED-4DB2-BD59-A6C34878D82A}">
                    <a16:rowId xmlns:a16="http://schemas.microsoft.com/office/drawing/2014/main" val="1537324023"/>
                  </a:ext>
                </a:extLst>
              </a:tr>
              <a:tr h="4892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1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department</a:t>
                      </a:r>
                      <a:endParaRPr lang="zh-TW" altLang="en-US" sz="11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17856" marR="17856" marT="8926" marB="8926"/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11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zh-TW" altLang="en-US" sz="11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公司部門</a:t>
                      </a:r>
                    </a:p>
                  </a:txBody>
                  <a:tcPr marL="17856" marR="17856" marT="8926" marB="89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Marketing,</a:t>
                      </a:r>
                    </a:p>
                    <a:p>
                      <a:pPr algn="ctr"/>
                      <a:r>
                        <a:rPr lang="en-US" altLang="zh-TW" sz="10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Success,</a:t>
                      </a:r>
                    </a:p>
                    <a:p>
                      <a:pPr algn="ctr"/>
                      <a:r>
                        <a:rPr lang="en-US" altLang="zh-TW" sz="10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ANDROIDPIT…</a:t>
                      </a:r>
                      <a:endParaRPr lang="zh-TW" altLang="en-US" sz="10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17856" marR="17856" marT="8926" marB="8926"/>
                </a:tc>
                <a:extLst>
                  <a:ext uri="{0D108BD9-81ED-4DB2-BD59-A6C34878D82A}">
                    <a16:rowId xmlns:a16="http://schemas.microsoft.com/office/drawing/2014/main" val="1195824439"/>
                  </a:ext>
                </a:extLst>
              </a:tr>
              <a:tr h="4892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Employment</a:t>
                      </a:r>
                    </a:p>
                    <a:p>
                      <a:pPr algn="ctr"/>
                      <a:r>
                        <a:rPr lang="en-US" altLang="zh-TW" sz="11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_type</a:t>
                      </a:r>
                      <a:endParaRPr lang="zh-TW" altLang="en-US" sz="11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17856" marR="17856" marT="8926" marB="8926"/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11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zh-TW" altLang="en-US" sz="11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雇傭關係</a:t>
                      </a:r>
                    </a:p>
                  </a:txBody>
                  <a:tcPr marL="17856" marR="17856" marT="8926" marB="89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Full-time,</a:t>
                      </a:r>
                    </a:p>
                    <a:p>
                      <a:pPr algn="ctr"/>
                      <a:r>
                        <a:rPr lang="en-US" altLang="zh-TW" sz="10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Contract,</a:t>
                      </a:r>
                    </a:p>
                    <a:p>
                      <a:pPr algn="ctr"/>
                      <a:r>
                        <a:rPr lang="en-US" altLang="zh-TW" sz="10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Temporary…</a:t>
                      </a:r>
                      <a:endParaRPr lang="zh-TW" altLang="en-US" sz="10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17856" marR="17856" marT="8926" marB="8926"/>
                </a:tc>
                <a:extLst>
                  <a:ext uri="{0D108BD9-81ED-4DB2-BD59-A6C34878D82A}">
                    <a16:rowId xmlns:a16="http://schemas.microsoft.com/office/drawing/2014/main" val="346311311"/>
                  </a:ext>
                </a:extLst>
              </a:tr>
              <a:tr h="4892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Required</a:t>
                      </a:r>
                    </a:p>
                    <a:p>
                      <a:pPr algn="ctr"/>
                      <a:r>
                        <a:rPr lang="en-US" altLang="zh-TW" sz="11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_experience</a:t>
                      </a:r>
                      <a:endParaRPr lang="zh-TW" altLang="en-US" sz="11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17856" marR="17856" marT="8926" marB="8926"/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11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zh-TW" altLang="en-US" sz="11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經驗需求</a:t>
                      </a:r>
                    </a:p>
                  </a:txBody>
                  <a:tcPr marL="17856" marR="17856" marT="8926" marB="89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Mid-Senior level,</a:t>
                      </a:r>
                    </a:p>
                    <a:p>
                      <a:pPr algn="ctr"/>
                      <a:r>
                        <a:rPr lang="en-US" altLang="zh-TW" sz="10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Entry level,</a:t>
                      </a:r>
                    </a:p>
                    <a:p>
                      <a:pPr algn="ctr"/>
                      <a:r>
                        <a:rPr lang="en-US" altLang="zh-TW" sz="10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Associate…</a:t>
                      </a:r>
                      <a:endParaRPr lang="zh-TW" altLang="en-US" sz="10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17856" marR="17856" marT="8926" marB="8926"/>
                </a:tc>
                <a:extLst>
                  <a:ext uri="{0D108BD9-81ED-4DB2-BD59-A6C34878D82A}">
                    <a16:rowId xmlns:a16="http://schemas.microsoft.com/office/drawing/2014/main" val="1946938072"/>
                  </a:ext>
                </a:extLst>
              </a:tr>
              <a:tr h="64676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Required</a:t>
                      </a:r>
                    </a:p>
                    <a:p>
                      <a:pPr algn="ctr"/>
                      <a:r>
                        <a:rPr lang="en-US" altLang="zh-TW" sz="11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_education</a:t>
                      </a:r>
                      <a:endParaRPr lang="zh-TW" altLang="en-US" sz="11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/>
                      <a:endParaRPr lang="zh-TW" altLang="en-US" sz="11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17856" marR="17856" marT="8926" marB="8926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1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1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學歷要求</a:t>
                      </a:r>
                      <a:endParaRPr lang="en-US" altLang="zh-TW" sz="11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/>
                      <a:endParaRPr lang="zh-TW" altLang="en-US" sz="11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17856" marR="17856" marT="8926" marB="89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Bachelor's Degree,</a:t>
                      </a:r>
                    </a:p>
                    <a:p>
                      <a:pPr algn="ctr"/>
                      <a:r>
                        <a:rPr lang="en-US" altLang="zh-TW" sz="10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High School or equivalent,</a:t>
                      </a:r>
                    </a:p>
                    <a:p>
                      <a:pPr algn="ctr"/>
                      <a:r>
                        <a:rPr lang="en-US" altLang="zh-TW" sz="10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Master's Degree…</a:t>
                      </a:r>
                      <a:endParaRPr lang="zh-TW" altLang="en-US" sz="10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17856" marR="17856" marT="8926" marB="8926"/>
                </a:tc>
                <a:extLst>
                  <a:ext uri="{0D108BD9-81ED-4DB2-BD59-A6C34878D82A}">
                    <a16:rowId xmlns:a16="http://schemas.microsoft.com/office/drawing/2014/main" val="2449403931"/>
                  </a:ext>
                </a:extLst>
              </a:tr>
              <a:tr h="4892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1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industry</a:t>
                      </a:r>
                      <a:endParaRPr lang="zh-TW" altLang="en-US" sz="11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/>
                      <a:endParaRPr lang="zh-TW" altLang="en-US" sz="11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17856" marR="17856" marT="8926" marB="8926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1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1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所屬行業</a:t>
                      </a:r>
                    </a:p>
                    <a:p>
                      <a:pPr algn="ctr"/>
                      <a:endParaRPr lang="zh-TW" altLang="en-US" sz="11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17856" marR="17856" marT="8926" marB="89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Internet,</a:t>
                      </a:r>
                      <a:br>
                        <a:rPr lang="en-US" altLang="zh-TW" sz="10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</a:br>
                      <a:r>
                        <a:rPr lang="en-US" altLang="zh-TW" sz="10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Education Management,</a:t>
                      </a:r>
                      <a:br>
                        <a:rPr lang="en-US" altLang="zh-TW" sz="10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</a:br>
                      <a:r>
                        <a:rPr lang="en-US" altLang="zh-TW" sz="10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Computer Games…</a:t>
                      </a:r>
                      <a:endParaRPr lang="zh-TW" altLang="en-US" sz="10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17856" marR="17856" marT="8926" marB="8926"/>
                </a:tc>
                <a:extLst>
                  <a:ext uri="{0D108BD9-81ED-4DB2-BD59-A6C34878D82A}">
                    <a16:rowId xmlns:a16="http://schemas.microsoft.com/office/drawing/2014/main" val="2024269520"/>
                  </a:ext>
                </a:extLst>
              </a:tr>
              <a:tr h="4892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1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function</a:t>
                      </a:r>
                      <a:endParaRPr lang="zh-TW" altLang="en-US" sz="11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/>
                      <a:endParaRPr lang="zh-TW" altLang="en-US" sz="11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17856" marR="17856" marT="8926" marB="8926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1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1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所屬部門</a:t>
                      </a:r>
                    </a:p>
                    <a:p>
                      <a:pPr algn="ctr"/>
                      <a:endParaRPr lang="zh-TW" altLang="en-US" sz="11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17856" marR="17856" marT="8926" marB="89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Design,</a:t>
                      </a:r>
                    </a:p>
                    <a:p>
                      <a:pPr algn="ctr"/>
                      <a:r>
                        <a:rPr lang="en-US" altLang="zh-TW" sz="10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Customer Service,</a:t>
                      </a:r>
                    </a:p>
                    <a:p>
                      <a:pPr algn="ctr"/>
                      <a:r>
                        <a:rPr lang="en-US" altLang="zh-TW" sz="10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Engineering…</a:t>
                      </a:r>
                      <a:endParaRPr lang="zh-TW" altLang="en-US" sz="10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17856" marR="17856" marT="8926" marB="8926"/>
                </a:tc>
                <a:extLst>
                  <a:ext uri="{0D108BD9-81ED-4DB2-BD59-A6C34878D82A}">
                    <a16:rowId xmlns:a16="http://schemas.microsoft.com/office/drawing/2014/main" val="399378380"/>
                  </a:ext>
                </a:extLst>
              </a:tr>
            </a:tbl>
          </a:graphicData>
        </a:graphic>
      </p:graphicFrame>
      <p:sp>
        <p:nvSpPr>
          <p:cNvPr id="40" name="TextBox 34">
            <a:extLst>
              <a:ext uri="{FF2B5EF4-FFF2-40B4-BE49-F238E27FC236}">
                <a16:creationId xmlns:a16="http://schemas.microsoft.com/office/drawing/2014/main" id="{752E7B93-C3BB-44FF-94E2-C65F046E013E}"/>
              </a:ext>
            </a:extLst>
          </p:cNvPr>
          <p:cNvSpPr txBox="1"/>
          <p:nvPr/>
        </p:nvSpPr>
        <p:spPr>
          <a:xfrm>
            <a:off x="1011230" y="1022854"/>
            <a:ext cx="269667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查看變數說明與內容 </a:t>
            </a:r>
            <a:r>
              <a:rPr lang="en-US" altLang="zh-TW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GB" altLang="zh-CN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1" name="表格 16">
            <a:extLst>
              <a:ext uri="{FF2B5EF4-FFF2-40B4-BE49-F238E27FC236}">
                <a16:creationId xmlns:a16="http://schemas.microsoft.com/office/drawing/2014/main" id="{038CFA84-826A-4D95-BBD0-DCFEF9A95C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283068"/>
              </p:ext>
            </p:extLst>
          </p:nvPr>
        </p:nvGraphicFramePr>
        <p:xfrm>
          <a:off x="915240" y="939225"/>
          <a:ext cx="3384377" cy="3801949"/>
        </p:xfrm>
        <a:graphic>
          <a:graphicData uri="http://schemas.openxmlformats.org/drawingml/2006/table">
            <a:tbl>
              <a:tblPr firstRow="1" bandRow="1">
                <a:solidFill>
                  <a:schemeClr val="accent1">
                    <a:lumMod val="75000"/>
                  </a:schemeClr>
                </a:solidFill>
                <a:tableStyleId>{69C7853C-536D-4A76-A0AE-DD22124D55A5}</a:tableStyleId>
              </a:tblPr>
              <a:tblGrid>
                <a:gridCol w="984395">
                  <a:extLst>
                    <a:ext uri="{9D8B030D-6E8A-4147-A177-3AD203B41FA5}">
                      <a16:colId xmlns:a16="http://schemas.microsoft.com/office/drawing/2014/main" val="3381585166"/>
                    </a:ext>
                  </a:extLst>
                </a:gridCol>
                <a:gridCol w="923935">
                  <a:extLst>
                    <a:ext uri="{9D8B030D-6E8A-4147-A177-3AD203B41FA5}">
                      <a16:colId xmlns:a16="http://schemas.microsoft.com/office/drawing/2014/main" val="901691848"/>
                    </a:ext>
                  </a:extLst>
                </a:gridCol>
                <a:gridCol w="1476047">
                  <a:extLst>
                    <a:ext uri="{9D8B030D-6E8A-4147-A177-3AD203B41FA5}">
                      <a16:colId xmlns:a16="http://schemas.microsoft.com/office/drawing/2014/main" val="1737372548"/>
                    </a:ext>
                  </a:extLst>
                </a:gridCol>
              </a:tblGrid>
              <a:tr h="2565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CSV</a:t>
                      </a:r>
                      <a:r>
                        <a:rPr lang="zh-TW" altLang="en-US" sz="11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數據</a:t>
                      </a:r>
                    </a:p>
                  </a:txBody>
                  <a:tcPr marL="40729" marR="40729" marT="20364" marB="20364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變數說明</a:t>
                      </a:r>
                    </a:p>
                  </a:txBody>
                  <a:tcPr marL="40729" marR="40729" marT="20364" marB="20364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1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變數內容</a:t>
                      </a:r>
                    </a:p>
                  </a:txBody>
                  <a:tcPr marL="40729" marR="40729" marT="20364" marB="20364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270488"/>
                  </a:ext>
                </a:extLst>
              </a:tr>
              <a:tr h="620853">
                <a:tc>
                  <a:txBody>
                    <a:bodyPr/>
                    <a:lstStyle/>
                    <a:p>
                      <a:pPr algn="ctr"/>
                      <a:endParaRPr lang="en-US" altLang="zh-TW" sz="900" dirty="0">
                        <a:solidFill>
                          <a:schemeClr val="accent5">
                            <a:lumMod val="10000"/>
                          </a:schemeClr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en-US" altLang="zh-TW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+mn-lt"/>
                        </a:rPr>
                        <a:t>Company</a:t>
                      </a:r>
                    </a:p>
                    <a:p>
                      <a:pPr algn="ctr"/>
                      <a:r>
                        <a:rPr lang="en-US" altLang="zh-TW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+mn-lt"/>
                        </a:rPr>
                        <a:t>_profile</a:t>
                      </a:r>
                      <a:endParaRPr lang="zh-TW" altLang="en-US" sz="900" dirty="0">
                        <a:solidFill>
                          <a:schemeClr val="accent5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66768" marR="66768" marT="33384" marB="33384"/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900" dirty="0">
                        <a:solidFill>
                          <a:schemeClr val="accent5">
                            <a:lumMod val="10000"/>
                          </a:schemeClr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zh-TW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+mn-lt"/>
                        </a:rPr>
                        <a:t>公司的簡介</a:t>
                      </a:r>
                    </a:p>
                  </a:txBody>
                  <a:tcPr marL="66768" marR="66768" marT="33384" marB="333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We're Food52, and we've created a groundbreaking and award-winning cooking site. We support, connect...</a:t>
                      </a:r>
                      <a:endParaRPr lang="zh-TW" altLang="en-US" sz="9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40729" marR="40729" marT="20364" marB="20364"/>
                </a:tc>
                <a:extLst>
                  <a:ext uri="{0D108BD9-81ED-4DB2-BD59-A6C34878D82A}">
                    <a16:rowId xmlns:a16="http://schemas.microsoft.com/office/drawing/2014/main" val="3200830938"/>
                  </a:ext>
                </a:extLst>
              </a:tr>
              <a:tr h="620853">
                <a:tc>
                  <a:txBody>
                    <a:bodyPr/>
                    <a:lstStyle/>
                    <a:p>
                      <a:pPr algn="ctr"/>
                      <a:endParaRPr lang="en-US" altLang="zh-TW" sz="900" dirty="0">
                        <a:solidFill>
                          <a:schemeClr val="accent5">
                            <a:lumMod val="10000"/>
                          </a:schemeClr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en-US" altLang="zh-TW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+mn-lt"/>
                        </a:rPr>
                        <a:t>description</a:t>
                      </a:r>
                      <a:endParaRPr lang="zh-TW" altLang="en-US" sz="900" dirty="0">
                        <a:solidFill>
                          <a:schemeClr val="accent5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66768" marR="66768" marT="33384" marB="33384"/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900" dirty="0">
                        <a:solidFill>
                          <a:schemeClr val="accent5">
                            <a:lumMod val="10000"/>
                          </a:schemeClr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zh-TW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+mn-lt"/>
                        </a:rPr>
                        <a:t>工作內容</a:t>
                      </a:r>
                      <a:endParaRPr lang="en-US" altLang="zh-TW" sz="900" dirty="0">
                        <a:solidFill>
                          <a:schemeClr val="accent5">
                            <a:lumMod val="10000"/>
                          </a:schemeClr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zh-TW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+mn-lt"/>
                        </a:rPr>
                        <a:t>的描述</a:t>
                      </a:r>
                    </a:p>
                  </a:txBody>
                  <a:tcPr marL="66768" marR="66768" marT="33384" marB="333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Food52, a fast-growing, James Beard Award-winning online food community and crowd-sourced and curate...</a:t>
                      </a:r>
                      <a:endParaRPr lang="zh-TW" altLang="en-US" sz="9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40729" marR="40729" marT="20364" marB="20364"/>
                </a:tc>
                <a:extLst>
                  <a:ext uri="{0D108BD9-81ED-4DB2-BD59-A6C34878D82A}">
                    <a16:rowId xmlns:a16="http://schemas.microsoft.com/office/drawing/2014/main" val="1537324023"/>
                  </a:ext>
                </a:extLst>
              </a:tr>
              <a:tr h="765885">
                <a:tc>
                  <a:txBody>
                    <a:bodyPr/>
                    <a:lstStyle/>
                    <a:p>
                      <a:pPr algn="ctr"/>
                      <a:endParaRPr lang="en-US" altLang="zh-TW" sz="900" dirty="0">
                        <a:solidFill>
                          <a:schemeClr val="accent5">
                            <a:lumMod val="10000"/>
                          </a:schemeClr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en-US" altLang="zh-TW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+mn-lt"/>
                        </a:rPr>
                        <a:t>requirements</a:t>
                      </a:r>
                      <a:endParaRPr lang="zh-TW" altLang="en-US" sz="900" dirty="0">
                        <a:solidFill>
                          <a:schemeClr val="accent5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66768" marR="66768" marT="33384" marB="33384"/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900" dirty="0">
                        <a:solidFill>
                          <a:schemeClr val="accent5">
                            <a:lumMod val="10000"/>
                          </a:schemeClr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zh-TW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+mn-lt"/>
                        </a:rPr>
                        <a:t>工作上</a:t>
                      </a:r>
                      <a:endParaRPr lang="en-US" altLang="zh-TW" sz="900" dirty="0">
                        <a:solidFill>
                          <a:schemeClr val="accent5">
                            <a:lumMod val="10000"/>
                          </a:schemeClr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zh-TW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+mn-lt"/>
                        </a:rPr>
                        <a:t>的要求</a:t>
                      </a:r>
                    </a:p>
                  </a:txBody>
                  <a:tcPr marL="66768" marR="66768" marT="33384" marB="3338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9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Experience with content management systems a major plus (any blogging counts!)Familiar with the Food...</a:t>
                      </a:r>
                      <a:endParaRPr lang="zh-TW" altLang="en-US" sz="9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40729" marR="40729" marT="20364" marB="20364"/>
                </a:tc>
                <a:extLst>
                  <a:ext uri="{0D108BD9-81ED-4DB2-BD59-A6C34878D82A}">
                    <a16:rowId xmlns:a16="http://schemas.microsoft.com/office/drawing/2014/main" val="1195824439"/>
                  </a:ext>
                </a:extLst>
              </a:tr>
              <a:tr h="642326">
                <a:tc>
                  <a:txBody>
                    <a:bodyPr/>
                    <a:lstStyle/>
                    <a:p>
                      <a:pPr algn="ctr"/>
                      <a:endParaRPr lang="en-US" altLang="zh-TW" sz="900" dirty="0">
                        <a:solidFill>
                          <a:schemeClr val="accent5">
                            <a:lumMod val="10000"/>
                          </a:schemeClr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en-US" altLang="zh-TW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+mn-lt"/>
                        </a:rPr>
                        <a:t>benefits</a:t>
                      </a:r>
                      <a:endParaRPr lang="zh-TW" altLang="en-US" sz="900" dirty="0">
                        <a:solidFill>
                          <a:schemeClr val="accent5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66768" marR="66768" marT="33384" marB="33384"/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900" dirty="0">
                        <a:solidFill>
                          <a:schemeClr val="accent5">
                            <a:lumMod val="10000"/>
                          </a:schemeClr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zh-TW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+mn-lt"/>
                        </a:rPr>
                        <a:t>公司的福利</a:t>
                      </a:r>
                    </a:p>
                  </a:txBody>
                  <a:tcPr marL="66768" marR="66768" marT="33384" marB="333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Your Benefits: Being part of a fast-growing company in a booming </a:t>
                      </a:r>
                      <a:r>
                        <a:rPr lang="en-US" altLang="zh-TW" sz="900" b="0" i="0" kern="1200" dirty="0" err="1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industryFast</a:t>
                      </a:r>
                      <a:r>
                        <a:rPr lang="en-US" altLang="zh-TW" sz="900" b="0" i="0" kern="1200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decision-making thanks...</a:t>
                      </a:r>
                      <a:endParaRPr lang="zh-TW" altLang="en-US" sz="9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40729" marR="40729" marT="20364" marB="20364"/>
                </a:tc>
                <a:extLst>
                  <a:ext uri="{0D108BD9-81ED-4DB2-BD59-A6C34878D82A}">
                    <a16:rowId xmlns:a16="http://schemas.microsoft.com/office/drawing/2014/main" val="346311311"/>
                  </a:ext>
                </a:extLst>
              </a:tr>
              <a:tr h="27466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err="1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+mn-lt"/>
                        </a:rPr>
                        <a:t>job_id</a:t>
                      </a:r>
                      <a:endParaRPr lang="zh-TW" altLang="en-US" sz="900" dirty="0">
                        <a:solidFill>
                          <a:schemeClr val="accent5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71735" marR="71735" marT="35868" marB="358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+mn-lt"/>
                        </a:rPr>
                        <a:t>工作編號</a:t>
                      </a:r>
                    </a:p>
                  </a:txBody>
                  <a:tcPr marL="71735" marR="71735" marT="35868" marB="358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數字 </a:t>
                      </a:r>
                      <a:r>
                        <a:rPr lang="en-US" altLang="zh-TW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[0] – [17780]</a:t>
                      </a:r>
                      <a:endParaRPr lang="zh-TW" altLang="en-US" sz="9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40729" marR="40729" marT="20364" marB="20364"/>
                </a:tc>
                <a:extLst>
                  <a:ext uri="{0D108BD9-81ED-4DB2-BD59-A6C34878D82A}">
                    <a16:rowId xmlns:a16="http://schemas.microsoft.com/office/drawing/2014/main" val="1946938072"/>
                  </a:ext>
                </a:extLst>
              </a:tr>
              <a:tr h="620853">
                <a:tc>
                  <a:txBody>
                    <a:bodyPr/>
                    <a:lstStyle/>
                    <a:p>
                      <a:pPr algn="ctr"/>
                      <a:endParaRPr lang="en-US" altLang="zh-TW" sz="900" dirty="0">
                        <a:solidFill>
                          <a:schemeClr val="accent5">
                            <a:lumMod val="10000"/>
                          </a:schemeClr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en-US" altLang="zh-TW" sz="900" dirty="0" err="1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+mn-lt"/>
                        </a:rPr>
                        <a:t>salary_range</a:t>
                      </a:r>
                      <a:endParaRPr lang="zh-TW" altLang="en-US" sz="900" dirty="0">
                        <a:solidFill>
                          <a:schemeClr val="accent5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71735" marR="71735" marT="35868" marB="35868"/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900" dirty="0">
                        <a:solidFill>
                          <a:schemeClr val="accent5">
                            <a:lumMod val="10000"/>
                          </a:schemeClr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zh-TW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+mn-lt"/>
                        </a:rPr>
                        <a:t>薪資範圍</a:t>
                      </a:r>
                    </a:p>
                  </a:txBody>
                  <a:tcPr marL="71735" marR="71735" marT="35868" marB="358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數字  </a:t>
                      </a:r>
                      <a:r>
                        <a:rPr lang="en-US" altLang="zh-TW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[0]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數字  </a:t>
                      </a:r>
                      <a:r>
                        <a:rPr lang="en-US" altLang="zh-TW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[N]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數字  </a:t>
                      </a:r>
                      <a:r>
                        <a:rPr lang="en-US" altLang="zh-TW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[0] - [0]</a:t>
                      </a:r>
                    </a:p>
                    <a:p>
                      <a:pPr algn="ctr"/>
                      <a:r>
                        <a:rPr lang="en-US" altLang="zh-TW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zh-TW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數字 </a:t>
                      </a:r>
                      <a:r>
                        <a:rPr lang="en-US" altLang="zh-TW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[N] – [N]</a:t>
                      </a:r>
                      <a:endParaRPr lang="zh-TW" altLang="en-US" sz="9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40729" marR="40729" marT="20364" marB="20364"/>
                </a:tc>
                <a:extLst>
                  <a:ext uri="{0D108BD9-81ED-4DB2-BD59-A6C34878D82A}">
                    <a16:rowId xmlns:a16="http://schemas.microsoft.com/office/drawing/2014/main" val="2449403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29480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4">
            <a:extLst>
              <a:ext uri="{FF2B5EF4-FFF2-40B4-BE49-F238E27FC236}">
                <a16:creationId xmlns:a16="http://schemas.microsoft.com/office/drawing/2014/main" id="{1A5DBA32-C939-4ACD-8394-9D8280054574}"/>
              </a:ext>
            </a:extLst>
          </p:cNvPr>
          <p:cNvSpPr txBox="1"/>
          <p:nvPr/>
        </p:nvSpPr>
        <p:spPr>
          <a:xfrm>
            <a:off x="755576" y="483518"/>
            <a:ext cx="2376264" cy="288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查看資料集 </a:t>
            </a:r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(2/10)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B1BE698-A9ED-4C31-BBF2-93FD06B3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68" y="462533"/>
            <a:ext cx="2400635" cy="389681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FAFAC90-4AED-49DF-81B5-6FFD36529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1389051"/>
            <a:ext cx="5193643" cy="2664296"/>
          </a:xfrm>
          <a:prstGeom prst="rect">
            <a:avLst/>
          </a:prstGeom>
        </p:spPr>
      </p:pic>
      <p:sp>
        <p:nvSpPr>
          <p:cNvPr id="11" name="TextBox 34">
            <a:extLst>
              <a:ext uri="{FF2B5EF4-FFF2-40B4-BE49-F238E27FC236}">
                <a16:creationId xmlns:a16="http://schemas.microsoft.com/office/drawing/2014/main" id="{DA5021F0-3BAB-4645-9117-8CDC8A1DE24C}"/>
              </a:ext>
            </a:extLst>
          </p:cNvPr>
          <p:cNvSpPr txBox="1"/>
          <p:nvPr/>
        </p:nvSpPr>
        <p:spPr>
          <a:xfrm>
            <a:off x="755576" y="1069657"/>
            <a:ext cx="269667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檢查所有欄位缺失值分布狀況 </a:t>
            </a:r>
            <a:r>
              <a:rPr lang="en-US" altLang="zh-TW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GB" altLang="zh-CN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9CD1A070-A2F8-4EB6-A053-D62676D66791}"/>
              </a:ext>
            </a:extLst>
          </p:cNvPr>
          <p:cNvCxnSpPr>
            <a:cxnSpLocks/>
          </p:cNvCxnSpPr>
          <p:nvPr/>
        </p:nvCxnSpPr>
        <p:spPr>
          <a:xfrm>
            <a:off x="1403648" y="3994669"/>
            <a:ext cx="0" cy="215492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983B7488-5A3F-402E-90A8-6F4155644D06}"/>
              </a:ext>
            </a:extLst>
          </p:cNvPr>
          <p:cNvCxnSpPr>
            <a:cxnSpLocks/>
          </p:cNvCxnSpPr>
          <p:nvPr/>
        </p:nvCxnSpPr>
        <p:spPr>
          <a:xfrm>
            <a:off x="1619672" y="4118690"/>
            <a:ext cx="3384376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1946C0A1-9687-49AE-BE09-C49337C9112F}"/>
              </a:ext>
            </a:extLst>
          </p:cNvPr>
          <p:cNvCxnSpPr>
            <a:cxnSpLocks/>
          </p:cNvCxnSpPr>
          <p:nvPr/>
        </p:nvCxnSpPr>
        <p:spPr>
          <a:xfrm>
            <a:off x="1835696" y="3994669"/>
            <a:ext cx="0" cy="13068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AF483769-A0CB-48D9-BCDA-62A8AC4A5DC0}"/>
              </a:ext>
            </a:extLst>
          </p:cNvPr>
          <p:cNvCxnSpPr>
            <a:cxnSpLocks/>
          </p:cNvCxnSpPr>
          <p:nvPr/>
        </p:nvCxnSpPr>
        <p:spPr>
          <a:xfrm>
            <a:off x="1619672" y="3994669"/>
            <a:ext cx="0" cy="13068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AC5A1065-F03C-4E3E-96AD-10AD589DB9E3}"/>
              </a:ext>
            </a:extLst>
          </p:cNvPr>
          <p:cNvCxnSpPr>
            <a:cxnSpLocks/>
          </p:cNvCxnSpPr>
          <p:nvPr/>
        </p:nvCxnSpPr>
        <p:spPr>
          <a:xfrm>
            <a:off x="5004048" y="3994669"/>
            <a:ext cx="0" cy="13068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A93B2700-6FAB-46DD-810A-50B8A737FE54}"/>
              </a:ext>
            </a:extLst>
          </p:cNvPr>
          <p:cNvCxnSpPr>
            <a:cxnSpLocks/>
          </p:cNvCxnSpPr>
          <p:nvPr/>
        </p:nvCxnSpPr>
        <p:spPr>
          <a:xfrm>
            <a:off x="4788024" y="3994669"/>
            <a:ext cx="0" cy="13068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E67B113E-48AD-4D86-8454-4BAA3097DA09}"/>
              </a:ext>
            </a:extLst>
          </p:cNvPr>
          <p:cNvCxnSpPr>
            <a:cxnSpLocks/>
          </p:cNvCxnSpPr>
          <p:nvPr/>
        </p:nvCxnSpPr>
        <p:spPr>
          <a:xfrm>
            <a:off x="4568948" y="3988004"/>
            <a:ext cx="0" cy="13068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EA754493-5272-416D-A742-6392163651A4}"/>
              </a:ext>
            </a:extLst>
          </p:cNvPr>
          <p:cNvCxnSpPr>
            <a:cxnSpLocks/>
          </p:cNvCxnSpPr>
          <p:nvPr/>
        </p:nvCxnSpPr>
        <p:spPr>
          <a:xfrm>
            <a:off x="4283968" y="3994669"/>
            <a:ext cx="0" cy="13068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1CF5355A-A0C7-4D48-9BC9-92D370B1DE65}"/>
              </a:ext>
            </a:extLst>
          </p:cNvPr>
          <p:cNvCxnSpPr>
            <a:cxnSpLocks/>
          </p:cNvCxnSpPr>
          <p:nvPr/>
        </p:nvCxnSpPr>
        <p:spPr>
          <a:xfrm>
            <a:off x="4067944" y="3994669"/>
            <a:ext cx="0" cy="13068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D1EE5ABD-CD2D-4362-A37B-70D38AEC80D2}"/>
              </a:ext>
            </a:extLst>
          </p:cNvPr>
          <p:cNvCxnSpPr>
            <a:cxnSpLocks/>
          </p:cNvCxnSpPr>
          <p:nvPr/>
        </p:nvCxnSpPr>
        <p:spPr>
          <a:xfrm>
            <a:off x="3262349" y="4114696"/>
            <a:ext cx="0" cy="47327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4">
            <a:extLst>
              <a:ext uri="{FF2B5EF4-FFF2-40B4-BE49-F238E27FC236}">
                <a16:creationId xmlns:a16="http://schemas.microsoft.com/office/drawing/2014/main" id="{D5FF303C-A9B2-44A3-8104-A45C7CCB90DD}"/>
              </a:ext>
            </a:extLst>
          </p:cNvPr>
          <p:cNvSpPr txBox="1"/>
          <p:nvPr/>
        </p:nvSpPr>
        <p:spPr>
          <a:xfrm>
            <a:off x="2951820" y="4602500"/>
            <a:ext cx="720080" cy="153888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名目型資料</a:t>
            </a:r>
            <a:endParaRPr lang="en-GB" altLang="zh-CN" sz="1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140F57DC-A24D-4F89-90E2-4F72824A5007}"/>
              </a:ext>
            </a:extLst>
          </p:cNvPr>
          <p:cNvCxnSpPr>
            <a:cxnSpLocks/>
          </p:cNvCxnSpPr>
          <p:nvPr/>
        </p:nvCxnSpPr>
        <p:spPr>
          <a:xfrm>
            <a:off x="2120282" y="3991336"/>
            <a:ext cx="0" cy="21882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5EE81F14-0059-41B0-A184-8F36AA39184C}"/>
              </a:ext>
            </a:extLst>
          </p:cNvPr>
          <p:cNvCxnSpPr>
            <a:cxnSpLocks/>
          </p:cNvCxnSpPr>
          <p:nvPr/>
        </p:nvCxnSpPr>
        <p:spPr>
          <a:xfrm>
            <a:off x="1403648" y="4203496"/>
            <a:ext cx="716634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8767CE7C-B105-478A-8D26-614527F30F29}"/>
              </a:ext>
            </a:extLst>
          </p:cNvPr>
          <p:cNvCxnSpPr>
            <a:cxnSpLocks/>
          </p:cNvCxnSpPr>
          <p:nvPr/>
        </p:nvCxnSpPr>
        <p:spPr>
          <a:xfrm>
            <a:off x="1761965" y="4210161"/>
            <a:ext cx="0" cy="135351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34">
            <a:extLst>
              <a:ext uri="{FF2B5EF4-FFF2-40B4-BE49-F238E27FC236}">
                <a16:creationId xmlns:a16="http://schemas.microsoft.com/office/drawing/2014/main" id="{518F51A5-F310-4AB8-94E5-859C041786AA}"/>
              </a:ext>
            </a:extLst>
          </p:cNvPr>
          <p:cNvSpPr txBox="1"/>
          <p:nvPr/>
        </p:nvSpPr>
        <p:spPr>
          <a:xfrm>
            <a:off x="1336677" y="4382983"/>
            <a:ext cx="900094" cy="27699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TW" altLang="en-US" sz="900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複雜資料</a:t>
            </a:r>
            <a:endParaRPr lang="en-US" altLang="zh-TW" sz="9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TW" sz="900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TW" altLang="en-US" sz="900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數值</a:t>
            </a:r>
            <a:r>
              <a:rPr lang="en-US" altLang="zh-TW" sz="900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zh-TW" altLang="en-US" sz="900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名目</a:t>
            </a:r>
            <a:r>
              <a:rPr lang="en-US" altLang="zh-TW" sz="900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GB" altLang="zh-CN" sz="9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E4032806-2FA8-4CA6-8884-6544764D6D4F}"/>
              </a:ext>
            </a:extLst>
          </p:cNvPr>
          <p:cNvCxnSpPr>
            <a:cxnSpLocks/>
          </p:cNvCxnSpPr>
          <p:nvPr/>
        </p:nvCxnSpPr>
        <p:spPr>
          <a:xfrm>
            <a:off x="2339752" y="3994669"/>
            <a:ext cx="0" cy="215492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>
            <a:extLst>
              <a:ext uri="{FF2B5EF4-FFF2-40B4-BE49-F238E27FC236}">
                <a16:creationId xmlns:a16="http://schemas.microsoft.com/office/drawing/2014/main" id="{442C993B-231F-47DE-9B22-1837A994006B}"/>
              </a:ext>
            </a:extLst>
          </p:cNvPr>
          <p:cNvCxnSpPr>
            <a:cxnSpLocks/>
          </p:cNvCxnSpPr>
          <p:nvPr/>
        </p:nvCxnSpPr>
        <p:spPr>
          <a:xfrm>
            <a:off x="2627784" y="3994669"/>
            <a:ext cx="0" cy="215492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接點 81">
            <a:extLst>
              <a:ext uri="{FF2B5EF4-FFF2-40B4-BE49-F238E27FC236}">
                <a16:creationId xmlns:a16="http://schemas.microsoft.com/office/drawing/2014/main" id="{B84511B6-C8C5-4198-8A61-1E766FA7E731}"/>
              </a:ext>
            </a:extLst>
          </p:cNvPr>
          <p:cNvCxnSpPr>
            <a:cxnSpLocks/>
          </p:cNvCxnSpPr>
          <p:nvPr/>
        </p:nvCxnSpPr>
        <p:spPr>
          <a:xfrm>
            <a:off x="2843808" y="3994669"/>
            <a:ext cx="0" cy="215492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B9415851-BC86-47E3-8266-FA1719AD6EFA}"/>
              </a:ext>
            </a:extLst>
          </p:cNvPr>
          <p:cNvCxnSpPr>
            <a:cxnSpLocks/>
          </p:cNvCxnSpPr>
          <p:nvPr/>
        </p:nvCxnSpPr>
        <p:spPr>
          <a:xfrm>
            <a:off x="3059832" y="3988004"/>
            <a:ext cx="0" cy="215492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接點 83">
            <a:extLst>
              <a:ext uri="{FF2B5EF4-FFF2-40B4-BE49-F238E27FC236}">
                <a16:creationId xmlns:a16="http://schemas.microsoft.com/office/drawing/2014/main" id="{7E2E4F29-8FC2-4EC2-AE9A-B85BD00626B8}"/>
              </a:ext>
            </a:extLst>
          </p:cNvPr>
          <p:cNvCxnSpPr>
            <a:cxnSpLocks/>
          </p:cNvCxnSpPr>
          <p:nvPr/>
        </p:nvCxnSpPr>
        <p:spPr>
          <a:xfrm>
            <a:off x="2339752" y="4203496"/>
            <a:ext cx="716634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>
            <a:extLst>
              <a:ext uri="{FF2B5EF4-FFF2-40B4-BE49-F238E27FC236}">
                <a16:creationId xmlns:a16="http://schemas.microsoft.com/office/drawing/2014/main" id="{74A42792-AFFF-461E-B5CE-9DFD387AF979}"/>
              </a:ext>
            </a:extLst>
          </p:cNvPr>
          <p:cNvCxnSpPr>
            <a:cxnSpLocks/>
          </p:cNvCxnSpPr>
          <p:nvPr/>
        </p:nvCxnSpPr>
        <p:spPr>
          <a:xfrm>
            <a:off x="2699363" y="4219076"/>
            <a:ext cx="0" cy="126436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34">
            <a:extLst>
              <a:ext uri="{FF2B5EF4-FFF2-40B4-BE49-F238E27FC236}">
                <a16:creationId xmlns:a16="http://schemas.microsoft.com/office/drawing/2014/main" id="{1136B268-E7EF-492A-AA42-4A06D8C48918}"/>
              </a:ext>
            </a:extLst>
          </p:cNvPr>
          <p:cNvSpPr txBox="1"/>
          <p:nvPr/>
        </p:nvSpPr>
        <p:spPr>
          <a:xfrm>
            <a:off x="2318731" y="4361738"/>
            <a:ext cx="830583" cy="153888"/>
          </a:xfrm>
          <a:prstGeom prst="rect">
            <a:avLst/>
          </a:prstGeom>
          <a:noFill/>
          <a:ln>
            <a:solidFill>
              <a:srgbClr val="D7975F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TW" sz="1000" b="1" dirty="0">
                <a:ln>
                  <a:solidFill>
                    <a:srgbClr val="7030A0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zh-TW" altLang="en-US" sz="1000" b="1" dirty="0">
                <a:ln>
                  <a:solidFill>
                    <a:srgbClr val="7030A0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型資料</a:t>
            </a:r>
            <a:endParaRPr lang="en-GB" altLang="zh-CN" sz="1000" b="1" dirty="0">
              <a:ln>
                <a:solidFill>
                  <a:srgbClr val="7030A0"/>
                </a:solidFill>
              </a:ln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4" name="直線接點 93">
            <a:extLst>
              <a:ext uri="{FF2B5EF4-FFF2-40B4-BE49-F238E27FC236}">
                <a16:creationId xmlns:a16="http://schemas.microsoft.com/office/drawing/2014/main" id="{1D94D717-7DDB-4366-9819-790685EC23FA}"/>
              </a:ext>
            </a:extLst>
          </p:cNvPr>
          <p:cNvCxnSpPr>
            <a:cxnSpLocks/>
          </p:cNvCxnSpPr>
          <p:nvPr/>
        </p:nvCxnSpPr>
        <p:spPr>
          <a:xfrm>
            <a:off x="3352397" y="3994669"/>
            <a:ext cx="0" cy="21549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接點 94">
            <a:extLst>
              <a:ext uri="{FF2B5EF4-FFF2-40B4-BE49-F238E27FC236}">
                <a16:creationId xmlns:a16="http://schemas.microsoft.com/office/drawing/2014/main" id="{3B584617-7436-4B62-B4A3-918CD9DD4754}"/>
              </a:ext>
            </a:extLst>
          </p:cNvPr>
          <p:cNvCxnSpPr>
            <a:cxnSpLocks/>
          </p:cNvCxnSpPr>
          <p:nvPr/>
        </p:nvCxnSpPr>
        <p:spPr>
          <a:xfrm>
            <a:off x="3611158" y="3994669"/>
            <a:ext cx="0" cy="21549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DA62236A-AD99-492C-BAED-A56E3A95C01D}"/>
              </a:ext>
            </a:extLst>
          </p:cNvPr>
          <p:cNvCxnSpPr>
            <a:cxnSpLocks/>
          </p:cNvCxnSpPr>
          <p:nvPr/>
        </p:nvCxnSpPr>
        <p:spPr>
          <a:xfrm>
            <a:off x="3851920" y="3994669"/>
            <a:ext cx="0" cy="21549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接點 106">
            <a:extLst>
              <a:ext uri="{FF2B5EF4-FFF2-40B4-BE49-F238E27FC236}">
                <a16:creationId xmlns:a16="http://schemas.microsoft.com/office/drawing/2014/main" id="{59FC632B-989D-4DBF-9DF0-7944B6DE6BF3}"/>
              </a:ext>
            </a:extLst>
          </p:cNvPr>
          <p:cNvCxnSpPr>
            <a:cxnSpLocks/>
          </p:cNvCxnSpPr>
          <p:nvPr/>
        </p:nvCxnSpPr>
        <p:spPr>
          <a:xfrm>
            <a:off x="3352397" y="4203496"/>
            <a:ext cx="500610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接點 107">
            <a:extLst>
              <a:ext uri="{FF2B5EF4-FFF2-40B4-BE49-F238E27FC236}">
                <a16:creationId xmlns:a16="http://schemas.microsoft.com/office/drawing/2014/main" id="{0233919F-3809-44FD-971D-A7AA72AC984F}"/>
              </a:ext>
            </a:extLst>
          </p:cNvPr>
          <p:cNvCxnSpPr>
            <a:cxnSpLocks/>
          </p:cNvCxnSpPr>
          <p:nvPr/>
        </p:nvCxnSpPr>
        <p:spPr>
          <a:xfrm>
            <a:off x="3611158" y="4210161"/>
            <a:ext cx="0" cy="135351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34">
            <a:extLst>
              <a:ext uri="{FF2B5EF4-FFF2-40B4-BE49-F238E27FC236}">
                <a16:creationId xmlns:a16="http://schemas.microsoft.com/office/drawing/2014/main" id="{193F61BB-1560-4790-B125-45576E6897FF}"/>
              </a:ext>
            </a:extLst>
          </p:cNvPr>
          <p:cNvSpPr txBox="1"/>
          <p:nvPr/>
        </p:nvSpPr>
        <p:spPr>
          <a:xfrm>
            <a:off x="3354363" y="4355442"/>
            <a:ext cx="824081" cy="153888"/>
          </a:xfrm>
          <a:prstGeom prst="rect">
            <a:avLst/>
          </a:prstGeom>
          <a:noFill/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TW" sz="1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[1,0]</a:t>
            </a:r>
            <a:r>
              <a:rPr lang="zh-TW" altLang="en-US" sz="1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型資料</a:t>
            </a:r>
            <a:endParaRPr lang="en-GB" altLang="zh-CN" sz="1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6" name="直線接點 125">
            <a:extLst>
              <a:ext uri="{FF2B5EF4-FFF2-40B4-BE49-F238E27FC236}">
                <a16:creationId xmlns:a16="http://schemas.microsoft.com/office/drawing/2014/main" id="{097777A9-7BC3-4B8F-9545-54BA793E177B}"/>
              </a:ext>
            </a:extLst>
          </p:cNvPr>
          <p:cNvCxnSpPr>
            <a:cxnSpLocks/>
          </p:cNvCxnSpPr>
          <p:nvPr/>
        </p:nvCxnSpPr>
        <p:spPr>
          <a:xfrm>
            <a:off x="5292080" y="3988004"/>
            <a:ext cx="0" cy="231072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34">
            <a:extLst>
              <a:ext uri="{FF2B5EF4-FFF2-40B4-BE49-F238E27FC236}">
                <a16:creationId xmlns:a16="http://schemas.microsoft.com/office/drawing/2014/main" id="{88FF606B-0CA1-4C15-9219-494051168223}"/>
              </a:ext>
            </a:extLst>
          </p:cNvPr>
          <p:cNvSpPr txBox="1"/>
          <p:nvPr/>
        </p:nvSpPr>
        <p:spPr>
          <a:xfrm>
            <a:off x="4861062" y="4230543"/>
            <a:ext cx="902696" cy="153888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altLang="zh-CN" sz="1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[0,1]</a:t>
            </a:r>
          </a:p>
        </p:txBody>
      </p:sp>
      <p:pic>
        <p:nvPicPr>
          <p:cNvPr id="130" name="圖片 129">
            <a:extLst>
              <a:ext uri="{FF2B5EF4-FFF2-40B4-BE49-F238E27FC236}">
                <a16:creationId xmlns:a16="http://schemas.microsoft.com/office/drawing/2014/main" id="{F219AB1C-F59E-4A28-BB0D-91B315D54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7813" y="1124759"/>
            <a:ext cx="1349510" cy="19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5539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1" grpId="0"/>
      <p:bldP spid="36" grpId="0" animBg="1"/>
      <p:bldP spid="66" grpId="0" animBg="1"/>
      <p:bldP spid="91" grpId="0" animBg="1"/>
      <p:bldP spid="123" grpId="0" animBg="1"/>
      <p:bldP spid="1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4">
            <a:extLst>
              <a:ext uri="{FF2B5EF4-FFF2-40B4-BE49-F238E27FC236}">
                <a16:creationId xmlns:a16="http://schemas.microsoft.com/office/drawing/2014/main" id="{1A5DBA32-C939-4ACD-8394-9D8280054574}"/>
              </a:ext>
            </a:extLst>
          </p:cNvPr>
          <p:cNvSpPr txBox="1"/>
          <p:nvPr/>
        </p:nvSpPr>
        <p:spPr>
          <a:xfrm>
            <a:off x="755576" y="483518"/>
            <a:ext cx="2376264" cy="288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查看資料集 </a:t>
            </a:r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(3/10)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圖片 43">
            <a:extLst>
              <a:ext uri="{FF2B5EF4-FFF2-40B4-BE49-F238E27FC236}">
                <a16:creationId xmlns:a16="http://schemas.microsoft.com/office/drawing/2014/main" id="{9BC566DC-0571-4250-AA91-7F973802A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369" y="1886126"/>
            <a:ext cx="4371441" cy="2386078"/>
          </a:xfrm>
          <a:prstGeom prst="rect">
            <a:avLst/>
          </a:prstGeom>
        </p:spPr>
      </p:pic>
      <p:sp>
        <p:nvSpPr>
          <p:cNvPr id="47" name="TextBox 34">
            <a:extLst>
              <a:ext uri="{FF2B5EF4-FFF2-40B4-BE49-F238E27FC236}">
                <a16:creationId xmlns:a16="http://schemas.microsoft.com/office/drawing/2014/main" id="{8D4FD108-C39A-43D6-B705-8B38E9CB7143}"/>
              </a:ext>
            </a:extLst>
          </p:cNvPr>
          <p:cNvSpPr txBox="1"/>
          <p:nvPr/>
        </p:nvSpPr>
        <p:spPr>
          <a:xfrm>
            <a:off x="769560" y="1178628"/>
            <a:ext cx="1689575" cy="184666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altLang="zh-CN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[0,1]</a:t>
            </a:r>
          </a:p>
        </p:txBody>
      </p:sp>
      <p:pic>
        <p:nvPicPr>
          <p:cNvPr id="48" name="圖片 47">
            <a:extLst>
              <a:ext uri="{FF2B5EF4-FFF2-40B4-BE49-F238E27FC236}">
                <a16:creationId xmlns:a16="http://schemas.microsoft.com/office/drawing/2014/main" id="{D9CEE5E3-74BD-4EE8-B93D-588714E19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369" y="1453709"/>
            <a:ext cx="4604837" cy="404821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74F7C9D3-7EE7-4B24-9BC0-696CD578E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4827" y="1199515"/>
            <a:ext cx="1110195" cy="656342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BA59E13A-99D4-4033-92AF-A6082AB28D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9704" y="1895258"/>
            <a:ext cx="2607010" cy="238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78688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4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4">
            <a:extLst>
              <a:ext uri="{FF2B5EF4-FFF2-40B4-BE49-F238E27FC236}">
                <a16:creationId xmlns:a16="http://schemas.microsoft.com/office/drawing/2014/main" id="{1A5DBA32-C939-4ACD-8394-9D8280054574}"/>
              </a:ext>
            </a:extLst>
          </p:cNvPr>
          <p:cNvSpPr txBox="1"/>
          <p:nvPr/>
        </p:nvSpPr>
        <p:spPr>
          <a:xfrm>
            <a:off x="755576" y="483518"/>
            <a:ext cx="2376264" cy="288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查看資料集 </a:t>
            </a:r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(4/10)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34">
            <a:extLst>
              <a:ext uri="{FF2B5EF4-FFF2-40B4-BE49-F238E27FC236}">
                <a16:creationId xmlns:a16="http://schemas.microsoft.com/office/drawing/2014/main" id="{B4B85596-1A5F-4DC7-BDDC-769A497A142B}"/>
              </a:ext>
            </a:extLst>
          </p:cNvPr>
          <p:cNvSpPr txBox="1"/>
          <p:nvPr/>
        </p:nvSpPr>
        <p:spPr>
          <a:xfrm>
            <a:off x="1052880" y="1194212"/>
            <a:ext cx="1286872" cy="430887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複雜資料</a:t>
            </a:r>
            <a:endParaRPr lang="en-US" altLang="zh-TW" sz="14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TW" sz="1400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TW" altLang="en-US" sz="1400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數值</a:t>
            </a:r>
            <a:r>
              <a:rPr lang="en-US" altLang="zh-TW" sz="1400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zh-TW" altLang="en-US" sz="1400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名目</a:t>
            </a:r>
            <a:r>
              <a:rPr lang="en-US" altLang="zh-TW" sz="1400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GB" altLang="zh-CN" sz="14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1F78890-B924-4BDE-AACF-E295BE80B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961012"/>
            <a:ext cx="2592288" cy="361320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832F9CF-86A6-4010-A28A-A1AEA9F7E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59" y="1779662"/>
            <a:ext cx="1530714" cy="107149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BA655B7-8C22-4F8D-B2BB-CD92C5246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959" y="2938491"/>
            <a:ext cx="1609892" cy="72008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B5570DB-C08D-4718-B0DB-8CC83CDF3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6354" y="909387"/>
            <a:ext cx="2611168" cy="369349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E40B10F-C41F-4122-9DA4-0339269393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959" y="3745902"/>
            <a:ext cx="1625638" cy="44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3124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bf32b21c57e606988ab10ec694d2e32676a8b"/>
  <p:tag name="ISPRING_PLAYERS_CUSTOMIZATION" val="UEsDBBQAAgAIAImQhEfpbttk5AMAAHQOAAAdAAAAdW5pdmVyc2FsL2NvbW1vbl9tZXNzYWdlcy5sbmetV91u2zYUvi/QdyAEFNgulrYDWhSD44C2GFuILLkSHSdbB4GRGJsIRbr6cZtd7Wn2YHuSHVFyYqcdJMW9sGDS/r7z950jcnD2NZVoy7NcaHVqvT15YyGuYp0ItTq1FvT8lw8WygumEia14qeW0hY6G758MZBMrUq24vD95QuEBinPc1jmw2r1uEYiObXmo2jsz+bYu45cf+JHI2diDcc63TB1j1y90p+yn359/+Hr23fvfx68bpBdiMIZdt1DKmSY3r3pQOTRwHcjYCNu5JErag2rZz+cv6Cu4xFr2Hzph54H5NIaVs9W3CIIiEej0HVsEjlh5PnU5MIllNjW8FqXaM22HBUabQX/goo1h0oWIuMolyIxP8QaNlTJ24zZAV463iSivu+GEfHs3Y41JCpBdsa+gD56sgQ4JAEQZCzn2TOwkSm1gSMsZT+GqTOZuvChlQtTsVpL+BR9/ZgTD6rFVRtqRsIQT0g08q+gTiArvw/CvwA1XfRBXJMQFEDCNoyHL50Jpo7vVQoKSEgDZ/wgn5gppJW8RyyOAYc2Gd8KXeawUymKJ7WQ8n5WQvJxAcJ1sPsdkdaESCgj15XYcnAhS9rrAi0zJnZVmY8L5/foHDsusSMole0vI2p6uTLGQP1KF4hJqasAwC5LtkzFHN3wmJUgpXv4WyIS87cNg7ArTz6X4i/EiqZzXjVN59nk6tXJca451IVhsWSZ6tBBT6gOWv7bYNMyh0iLgqeboi2KvUyc/BAvjo1rjsPwf4PqUpcjI3piv284IUicBPBig24fCd0dQWagDxhrKROyO8rxzsHQPOM5jHieIUfd9rDp+Q2Bp9FzOS4h8wcuXEJFeuCXZBQ6tMoxv8lF0fpKMoWq6/19jcRwBpC84I86ueG3GvpfcraFIsK+yGvhnDzDWC9B7CZrNQL353TD4oFDK1bAiQuBS1KkEH/SgXMxI7sM1uP1IBNLXcrEjDMp7syIhdqUaZ2QTV2n2uhtplOzK1m+66V6wp8d40UdXFAbne8ZbCMNCQ7G02iMvTGpTnNVD8uOINBy5ZNLw8jFowoOok5ZEa/hvXKrS5V0JKoPZDY5x0DWpDTkLIvX//79T0eOJ57Uu6jZ/a0XCXRoNZfIA9kfni54/mcbCcWjQ5xZdEE1B9gdruN51lS9SR6mFI+nMxBGaHSgyyxuPy7sM8xwcAHDwZy2rOGMZXcwWajWsheLCbkSQtHP+uNZviykULwP9rjZXAVMnXmEbdtcbKAJpIjv6ndagpiZbtUNR8INpyvZeIo9GDxP+Hgiip6EZtbv2hwarl4/ttv229H/sMrN/XDweu+6+B9QSwMEFAACAAgAiZCER6uvADQSAwAAYQsAACcAAAB1bml2ZXJzYWwvZmxhc2hfcHVibGlzaGluZ19zZXR0aW5ncy54bWzVVt1SGjEUvucpMul4KYsWq2V2cTr8TB0VGKFVr5ywCWzGbLJNsiBe9Wn6YH2SnmwEYbTOqnWmDheQk3O+8/+R8PAmFWjGtOFKRninWsOIyVhRLqcR/jbqbh9gZCyRlAglWYSlwuiwWQmzfCy4SYbMWlA1CGCkaWQ2wom1WSMI5vN5lZtMu1slcgv4phqrNMg0M0xapoNMkAV82UXGDG5WKgiFXnSqaC4Y4hRCkNxFR0RXEJPgwKuNSXw91SqXtKWE0khPxxH+UGu5z1LHQ7V5yqRLzjRB6MS2QSjlLh4ihvyWoYTxaQKB79cxmnNqkwjv1h0KaAcPUQpsnwNxKC0FyUh7B58ySyixxB+9P8turFkKvIguJEl5PIIb5PKPcHt09fVy0Dk7OeodX436/ZPR0cAHUdgEmzhhsOkohIBUrmO28hMSa0mcQNxgMyHCsDBYFy3VJkpuBOfOaKwE1L6wgnlIx4z2SMrWujG85rILmjsYTSARsYjwF82JwIhbIni8Mjb52Fhui/531zURYMGcMXQ6xPfufXXihGjD1sNa3hhX87h5rnJB0ULlSPBrhqxCkH+ewq+EofXmoIlWaSGF8bHICA4eZ5zNGT0sanoH+DdHl+AizcESJjcTzHoPP3J+i8ZsojTgMjKDGQc5Nx6/+izgjBhzD0qWMW4NT47anaujXrtzseUSJHRGZPxMcGg4SzP7FvgEcpcKXAihoJprEFCZmOSGFf2hnBZqZdIs7Tshs6LprpEFKLSbQzweEy5iGE0uc1YWMCYSKSkWiMSwQsaN0Iyr3IDED4uHNi8K0JsiLotQp7BB4ExTpsug1XZ2P9b3Pu0ffG5Ug98/f20/aXRHKwNBnDfPK60niWVFLg93LgwcFzxODVbn/yczDM4638vUtde5GJXqZmdYCq5fRqt/XEbrzFPZYI3GypidEy2BiN6Fag84c+oJGlhT8JRbRv/lOrxgpF/1b+f34W1G+g1zfs0av5uU/Wn1cNp4KYXBo085d5NyyVMohGPv1fuvuVevwdvr0atKBdA2n8XNyh9QSwMEFAACAAgAiZCER+ShKwC+AgAAVQoAACEAAAB1bml2ZXJzYWwvZmxhc2hfc2tpbl9zZXR0aW5ncy54bWyVVsFu2zAMve8rguxeZ+u6boAaIE1ToEC3FmvRu2wzthBZMiQ5Xf5+oizXUhInXogCEfkeSVEkU6I3TMw/TSYkk1yqFzCGiUKjptNNWH4zTRtjpLjIpDAgzIWQqqJ8Ov987z4kcchzLLkFNZazphn0YWazy/vFbAzFx7i6RhkiZLKqqdg9ykJepDTbFEo2Ij+bWrmrQXEmNpjRz+vlajAAZ9o8GKiinFY/UMZRagVaA6b0fYVylsVpCryLNHOfkZw+1Onb79G2TDPjaIsvKEO0mhYQF3m2RBnGC+s9fpVrlNMEA3+NhV5+RRmEcroDFTtfXKEMMmTd1P/TI7WSBRY05px+xA8OlzS342cJdzOUswS8EAY6+wq+PN/uUAKQ/xrOPcFxVZI/Y133FgI+esphblQDJOlOrU2X8v2pMXY+YL6mXFtAqOpBzzbpZ9rozk2s63F/4J2JPPTlNT3kTfKmgmWbcOAu1vf45fLW7YrQ6YcuyFDB1iuDFHtlj/xt63qADJQ98oWzHJ4E3x1msG9qSd0j31L/nKfrb60gqD3m3tqdOitGesTR1UGqXtFhKpnDXGM6r6wCfDeSOF2bUnKQExF0ywpqmBS/EJfu3GU0SfYMvteOdxYxzHA41nAuR7umw3K5c9yP3ho3ZPuz0F+uPU+M3eI3U2oMzcrK/izp6cTz7JjYwkyT4wzckxYO6kGsZcBxsYdIFVUbUK9S8rFhhDSgx7qX7XANwUkS1IAkx6tMvJNj5RdNlYJa2VdjoLsqx8oWWLKi5PbPvDF4h3yPMWBtqaa0/gRlH30ZKHwTAFVZ2XVte2gtVcMN47CFbvgDhbvy0N2Itl061HAL8whrE7ac14zqSb8r+l6Jd0igP4J/s2lFjvcsI9re0FS7m0WT363hPpdoMXfrDJsv3GTu7HspcmzthxW0Svx38h9QSwMEFAACAAgAiZCER9XqJ9PnAgAAcgoAACYAAAB1bml2ZXJzYWwvaHRtbF9wdWJsaXNoaW5nX3NldHRpbmdzLnhtbNVWzU4bMRC+5yksVxzJAqWFok1QRYKIoElE0gInNFk7WQuvvbW9CeHUp+mD9Uk6XhNIBEULgqpVDonHM9988xvH+9eZJFNurNCqQTfrG5RwlWgm1KRBvw4P13cpsQ4UA6kVb1ClKdlv1uK8GElh0wF3DlUtQRhl93LXoKlz+V4UzWazurC58bdaFg7xbT3RWZQbbrly3ES5hDl+uXnOLW3WaoTEQfRFs0JyIhhSUMKzA3nkMkmjoDWC5GpidKHYgZbaEDMZNei7jQP/WegEpJbIuPKx2SYKvdjtAWPC0wE5EDecpFxMUuS9s03JTDCXNujWtkdB7eghSokdQgCPcqAxFuVu4TPugIGDcAz+HL92diEIIjZXkIlkiDfEh9+greHl0UW/fXrS6R5fDnu9k2GnH0iUNtEqThytOoqRkC5Mwu/8xOAcJCnyRpsxSMvjaFm0UBtrtULOn8lIS0x9aUXJGJnKeYN+NgIkJcKBFMndrQMz4e5QSIzB227Wx8rRe8AQb5KCsXzZ0eLG+iwmzTNdSEbmuiBSXHHiNMGIigx/pZwsp5uMjc5KqQTriJWCcTIVfMbZfpmlW8A/ObpAF1mBltiKueQuePheiBsy4mNtEJfDFJsW5cIG/PqzgHOw9h4UFhzXBiedVvuy0221z9d8gMCmoJJngmMJeZa7t8AHjF1pdCGlxmwuQWBmEigsL+vDBCvVqoRZ2XcK07LovpAlKJZbIJ+AiRcJtpZQBa8KmIAiWsk5gQSHwvoWmgpdWJSEZgnQ9kUEgykRqqQ6wQWFzgzjpgraxubW++0PH3d2P+3Vo18/fq4/aXS7KPoSvLewKQ6eXBV36+LhzMWRn9DHh92Z4m/Nev+0/a1Kprrt82Gl+rQHleB6VbR6x1W0TsNy6i8tpipmZ2AUrpb/QrWLW3ASVi7uQSky4Th7zQZ/QZM+/Y8UWviVmvQNo3hy1P7dIMLp7gGy8uKIo0efRDWUr74Tm7XfUEsDBBQAAgAIAImQhEcAu+QqngEAAB8GAAAfAAAAdW5pdmVyc2FsL2h0bWxfc2tpbl9zZXR0aW5ncy5qc42UTW/CMAyG7/wKlF0n1I0xtt0QH9IkDpPGbdohLaZUpEmVhI4O8d9XlwFN6o7FF/Ly5HXsKt53uuViEeu+dPfV72r/5u4rDVCzegu3ri5a9BR1ZkSyhEWSgkgkMA/JT0fP8uFCUMZMVqZh8Y62pubHFP6z4sLU8Yyw0IRmqMM5AX4R2o46/H0WO7W6jjXVGh1urVWyFylpQdqeVDrlFcNuZtWql+jBKgd9BV3xCBzTIOjPRkEbeXEcDDHqXKTSjMtirmLVC3m0ibXaymVb/nWRgS4/+eY37fNwPHXsRGLsq4XUTzx9wmgnMw3GwG/exykGCQsegqj5BtX6A3WMmwV5dJ6YxJ7o0R1Gnc54DI0uBWMMF5OlV6ObQ4wmZ2Fnj0T/HsMhBC9AN6xGAwwHVNk2+8cHzLSKsSMNtNnzMyoUXyYyPnKTAIPk8LJo29a9S6EPEwzmPCHlPaE19fzSttnhg4YArTOWTnmNl3dO2QlKlEQORWjUtMrpOWL9OYL7jy7j1vJonZbjoRyOZRu43oBeKCXK239eu6efq3P4AVBLAwQUAAIACACJkIRHGtrqO6oAAAAfAQAAGgAAAHVuaXZlcnNhbC9pMThuX3ByZXNldHMueG1snY8xD8IgEIV3fgW5XbBb0wDdTNwcdDYVUUno0XDU+vOF1Bhnh0vuXd73Xk71rzHwp0vkI2poxBa4QxuvHu8aTsfdpgVOecDrECI6DRiB94Yp37R4SI5cJl4ikDQ8cp46KZdlEZ6mVBIohjmXYBI2jrLMGFFWUk4rCivb+b/ozw0MY5yry+xD3qMpe1GrhVOyGipzdig83iLIalDy667KzpRLRRFK/jxm2BtQSwMEFAACAAgAiZCER7DtXVduAAAAdgAAABwAAAB1bml2ZXJzYWwvbG9jYWxfc2V0dGluZ3MueG1sDcw9DsIwDEDhvaewvJefjaFpNzYQEuUAVmNQJMdGiYXg9nh7w6c3Ld8q8OHWi2nC4+6AwLpZLvpK+FjP4wmhO2kmMeWEagjLPExiG8md3QN2eAv9uK1cI5yvVEPeGndWJ48zjHCJ57Nwxv08/AFQSwMEFAACAAgAA3TLRM6CCTfsAgAAiAgAABQAAAB1bml2ZXJzYWwvcGxheWVyLnhtbK1VTW/bMAw9p8D+g6F7raRd1zSQW3QFih3WoUDWbbdAtRlbi215klw3/fWj/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+5UBCUn9/aFpkvSBWw7bgyT1cXPh7g2y33jVT7G4RhF9UKuq1obiWaW4JaDreNvu4oSHPbLXCTK2hKNWNPIgD5hSvFbVtcGpUDoyNjjaVDMKPVlWuROkFYZJL47B+0sX4jaX7q15QpAf9DmE9I1NZEpAE83wr0MZBgTQ1gsa3NNVns2phdTjp/THp9PTBVOdai4EUcw1UIOIYBN5x2dnoICoprdPFzNcL2Dg6CIxFGMT5mkmF8epAm4Wo3ydA7OAiOpb+bgLbmtox0XMdRM7UdxOjEOmF+ro1MxEvZnoM9Y1ZlH742cs3RdSbag/P5H6M4iNEM5pZMrC771ttXzeG9nVOjO59NVlkG3YrzACbPKq9mFvJs5BPAluexuenn1OzDHnSU89R0THN9x36XxVq8gFOIwP7pFqe2JhHYnvHIh+VpjwH1xO0yCF+apiIyWktSqXlIOYa1eRJQVJhqVj6i6qGSeRqMtHGz7uegY9xV1wq4E8MWM12cYPPJzCPv8aW+y8XZRXeV88VFgy3zuq8CV7m8YVXXCXedQet+bS/C6pnH199QSwMEFAACAAgAiZCER1xY5FeMAgAAagcAACkAAAB1bml2ZXJzYWwvc2tpbl9jdXN0b21pemF0aW9uX3NldHRpbmdzLnhtbJVVS27bMBDd9xSEDxCTIvUDHAP6UIWBIg2aAF3TMuMKkUmDpNOk0AV6hqKLZtEDdJlNT9M2xyhp1x+5iuNoVuS8N8N5HA0H+roS2UIbOas+MVNJccGNqcRUD18BMChlLdW54pqb5UZ7Cwg246e9Pw/3j59/PP788uvh+++v33pAGyYmTE1Oe1es1ry3Yq65oLKO8cIYKU5KKQwX5kRINWN1D9ywemEjFsuv13+eKG+4egHtipV8P1m4/J5ltTL5obNOTilncybu3sipPBmz8nqq5EJMjjnjh7s5V3UlrjfgOMxod5a60mZk+KzjbDRydgRrbi9R8+3RAursMLFmY16388FjGPu5Dsiwx7ypdGV2mAly1smcsynv0hw+gRY2fAc8gTCEhziG35oNGnvOutE1u+PqBSeS88X8hU0zV3LqtO2iHbjQDa2WbGJ/9w0nh84Oc1xdLt0xd9LSiuTO1rhBf2eWLMdNf3/erAK9r8REfhyJK/mPuB4wmfPqIQQrgUAUJlEe2RVJiQdCQj0agZz6mfXFOI9xZn25h7JBfy/EKq7ipR0q3VEH/Zb3f8JIaK7MSEz47RC30buudgWvlZXf4vQwIM6addZmKRUBBNlJQxsvwRgHIPNzlMMmDOMwQYBC4kPcpJFrQYB8H8VBg0LPx3ZVxIGNQmgcABIS4uWNRz3LBkmS5l7WhDhGKLHZaBRnTVGktucBQgiTvPEDXKQQWDS2MRIcOQFxjlMcNEmaoAiDIivSgjQ0p0Hmg8ijAYQNSVMM4VbcbXW7cm13jy5nLeczATuvoNO77bZ2cw3KhVIWfMlntssNB2Om+cj28fk7ekHPLpPL0duzVQNbqHs210htN23lTz6nfwFQSwMEFAACAAgAirpzR4LIvt4RCgAA+B4AABcAAAB1bml2ZXJzYWwvdW5pdmVyc2FsLnBuZ+2Z/1cTVxbA466rri62rlJKSonttrD9ItTlS5BvU79W241UKUUpIbSoqabyJWkaAkmm1SrLQYguW1GIyWlpQUtJuiKFaCBWCiNFJkspDEhMhECmEEkIaRJCmJmdwGnds7/sH7D5Yc7MvZ87b+57775735lX+vreVwJWU1dTKJSAPbt37KdQljMolN9yV60gNVUbYhDytoy3/5VtFCUcMkkKy9lbGVsplH9K1yy8/TtS/n3+7oM8CmVth+9aBuVdPkShhJbv2bH1jcKs6XvA7cMjbytGR66kstNjnz+T+jj99IZlQSde3v945vIfVgX+JewUk7l99dsvPXYre/npjS+t6Mne0PzqurGwU6+mrfho/+XAp099f/mNBPv1QwlvlQhwURQPSjfaDs7k6zTogyhjFqp/p3EYFdHaWstp+ExJZPvsJyrN3FiQdq5Umjy/inTv/vB118uw5PZwkFoKGqI9cyapI5vUfxjIBsepiveqRd4RI7zyN6Tqqy3eZ0jFwng40L2S4lPMH9KOi47UW5eTwgFnt6Q7qH3mlGY9KWUPECORkwnLyMeuw4u4ap1Pzdzla5sf7AODfuAHfuAHfuAHfuAHfuAHfuAHfuAHfuAHfuAHfvD/AIZcLMDdt8b3U1FyjuH7gfhhdr8PbByK9lmtimX42In/iWberAkDCY+uba4hEreWqUDPa5H4AynxU2e6dj5Nfv/O8MUbUSXsCE4F+e7c+3rkWvMR7+ECCW56gsCNyUePC0OLK9QVKhT3KVN4x7FxRqXW+4lOO9cPeOLAA3LrnYmL/dUc8mMGlRZrZonPE3Pg4HlUPyWzwTlyUzWuqcvj4ilO34sLmLGHdrZFYL5mppLeudGFk04efu071gJEnEXFgtBUKHkl2iw2Bj2bKOz/Li3MZvylcanDXg4QHcDtmGHeflSSDiWGozESBW1AOFu3B3tdc+MXs7ag5seKc6f0tqkLqFkzyLfmddR1s3f0xpDYZhUhOxs75LXxxI14s1rYbxMI18cykv90TEn2v5CO1lJ1nuK/hg6E6Ac26/o8F/ZeIlKHoz1nLqtXUCj37yWikcmbYlYK+Hd4fEkjt/fb1KFf4bTYIZAkICzdwd4O5pMOGebMw47AHTXzQWQDgy3tzrFio9cQjo/S8NFOeru9nNVK/GyTuG9o/6XMgXOkljmuFYBYLTYdT20FWlSoFxa0O36A9ESmFWorX+oe7BloKiOH2TymrBDCcPF9piTAvvJetMdM13rG6gFssozKTh0v0gcDuF0Kjg41bS7oEurtXxb8V9seHYiPcVjejGQzjlKRHMObiwOUhzIlbTMm4O80N3gIXChZ4G2+eTBdHmOzyNE4YiOYBKnFgDlOx7cWDxe50o5FWKcuIFuAni1Q8Q1Jl2XbKYR5KN9s00s0B0YTbZPsTRLA3Ddyp3OC2W4cP5lbnVmzFtWyt+n2KAh5gfHrOFOiWfLg4udRoeFTU6jWLcGYkTVDFpznTTRTgblvH5nd7ETdVxaDpT7BeHifRUl3Xi04HqJHzkpNrwDzfRwFmmGT82eC3aAGUJYFZLm6S9OveFobcrJQqtvpNFGxjEgkzq0I+CLKyiGaPuJ2xdBUVCkHry8asdE92TVh0soCN2YDiUqv8slvokJp7k9jGXChqM9ywd249GVPjXHOmclL6gx2x0wOv6hu4QQIWSXygAoF9oCt+JnTZDrjdSTGE++CXdjzFbwHwWzTOD5ET+Nx0yENHAN7mNMF5XiYZcJygWcg2d3oIn3IdbM7jeeOhYtrzeNpyUN13T2x9AqIrg+WVjrmTiS6ILQt62sIAgxgLgsknKfbDDJp5LwThexzTe1L4SA3ixe+kWWgzHRQNiLlDPXwt95sXptkSrN0WqbKvCu6m7em0kaE62PCyYi16CE+LOX8DDkdPZmOwiS8YK2UIzFCGV6rhn5sb1ZnXTdwr53AEMcl+hS22Z0DgzaYePzX0EhJtTTWx5tetOoy7K2x2+FP1qE4OQ6DJ5H4WftmxPFjq4qlakhV2rarYwNDgauOumN7F6PDJLN4hmHPpRe2K5sdzeZkNxKH4ZnIrr5g9wvpVqvjLbe2rLoy3TcVSO4wlrA9AnFXL7wGJqJFFZby/LaDDyfiinMwte29TNY7RY1PqQKkUTB1VqToxmrD0gFO9w1v2jPIkR6Pzdkny6Brr1RXkmucD8cBbr4BTWR9c5QL6Ez2p096IS6Mub0RiNFx1Wvc2dvdIPqaUWnpBEx4+S32LSX9bnPlB+Vek1IKZ0benugfilbjovJ4s7hhcZ0f9eXPPyOZKQVd2KuVEH/CRJ3NqErOfVRmv36K4E90Du9ujYgtXAiIStm3FADBiDCT44Bi3DXKKt3pnmAk+SbmzYxAFtpzrfKpxcGfOHm8OgRZezcYHZdySiZx83VDPvuPKuhSQWgx2O7NUdEtE/FmTZ8KjVNq0euEXiLqoCFPjJ5pYEJ6hY1rvC98YvHsLbEX9NCJeJ97jd6p9trBs0h4YChYDDfIUa72nQm9EtL8MjKtsEnyxe3glOFodfJhbuOnujids1WOXyPDfykof6rrLvjgnHW9aNf0i8yap5C4vJtQ3o9J8OeKUg3L8L6s91w/jUnOGoa6hB/B016ejH6Lf2cgyyUr8ZWfD3WnfQVHbS1KZcv4WfcEP9Z1Y/2ByK5bwWzM2yoRiayW1ZVRyhjLyJdLK/aMVyfCPtBHhdIZVrRwi2UiCmBHVHCOg5fcB20snVhErQlDk/Y57PE0Uf/Hb/ICKJSb/RiGAu6xFGLclFncVtp0ABww78Q6vAWxy/ZqY1Ph6So1TRC7TpkVtCZxZy9EpuZ4FC2SSR2TZ/pVa1ZlCc59e7GS57V/VmoRWml7yGXJpJ+NQNvyDevJTJHTPx712WLwtTjoWrtF7SqyLmY91KoCLXRehOFjRqXub0vZ2cAS2wU8zCkbSPTVj2EWjtsmEjXP1YQp1i3OjqZmqYQN8dJ4+WQJS0dbJjTTEDfiP2oQ6H5BAdaTqelw6pIN6OVoq3kzGx7aCNCETceedIUMeIy+MkUH0RbHguL7h2UO8uSWZZQl0flWX6lyKI05XDdZf7/oqU7+R1T9kisAi5it4jJcmTLbzGVHe4L0So6izEFFhNrG8Lzqrx7A4t02XtAfyJ679FrjOGPwvE7IALNGHpqIS+H66f7CfaRL76I9WxWmahcDOa/jM0B4UiyyW2pJoxB0pdBaFSNexV4LlAcFkq1VFedy7tYrNyE64jnDscWty31101Hfieqj71X79i7La8J8t9FawqVqPytYPFqN9z5LExOA+Fnb4saJ73oteR4gLCXCcFK8+WUTa7avDKQScwoAXjqL3eJ9hi26epTb9QgxxvG8/OsRLqEhdQROI7BOYkHAunPSZy1vaKJxXTtxotA+Rvwmy7WR+x3CU/vInp17dyi3ZZ/4N1BLAwQUAAIACACKunNH0iigUkoAAABrAAAAGwAAAHVuaXZlcnNhbC91bml2ZXJzYWwucG5nLnhtbLOxr8jNUShLLSrOzM+zVTLUM1Cyt+PlsikoSi3LTC1XqACKGekZQICSQiUqtzwzpSQDKGRgbo4QzEjNTM8osVWyMLCAC+oDzQQAUEsBAgAAFAACAAgAiZCER+lu22TkAwAAdA4AAB0AAAAAAAAAAQAAAAAAAAAAAHVuaXZlcnNhbC9jb21tb25fbWVzc2FnZXMubG5nUEsBAgAAFAACAAgAiZCER6uvADQSAwAAYQsAACcAAAAAAAAAAQAAAAAAHwQAAHVuaXZlcnNhbC9mbGFzaF9wdWJsaXNoaW5nX3NldHRpbmdzLnhtbFBLAQIAABQAAgAIAImQhEfkoSsAvgIAAFUKAAAhAAAAAAAAAAEAAAAAAHYHAAB1bml2ZXJzYWwvZmxhc2hfc2tpbl9zZXR0aW5ncy54bWxQSwECAAAUAAIACACJkIRH1eon0+cCAAByCgAAJgAAAAAAAAABAAAAAABzCgAAdW5pdmVyc2FsL2h0bWxfcHVibGlzaGluZ19zZXR0aW5ncy54bWxQSwECAAAUAAIACACJkIRHALvkKp4BAAAfBgAAHwAAAAAAAAABAAAAAACeDQAAdW5pdmVyc2FsL2h0bWxfc2tpbl9zZXR0aW5ncy5qc1BLAQIAABQAAgAIAImQhEca2uo7qgAAAB8BAAAaAAAAAAAAAAEAAAAAAHkPAAB1bml2ZXJzYWwvaTE4bl9wcmVzZXRzLnhtbFBLAQIAABQAAgAIAImQhEew7V1XbgAAAHYAAAAcAAAAAAAAAAEAAAAAAFsQAAB1bml2ZXJzYWwvbG9jYWxfc2V0dGluZ3MueG1sUEsBAgAAFAACAAgAA3TLRM6CCTfsAgAAiAgAABQAAAAAAAAAAQAAAAAAAxEAAHVuaXZlcnNhbC9wbGF5ZXIueG1sUEsBAgAAFAACAAgAiZCER1xY5FeMAgAAagcAACkAAAAAAAAAAQAAAAAAIRQAAHVuaXZlcnNhbC9za2luX2N1c3RvbWl6YXRpb25fc2V0dGluZ3MueG1sUEsBAgAAFAACAAgAirpzR4LIvt4RCgAA+B4AABcAAAAAAAAAAAAAAAAA9BYAAHVuaXZlcnNhbC91bml2ZXJzYWwucG5nUEsBAgAAFAACAAgAirpzR9IooFJKAAAAawAAABsAAAAAAAAAAQAAAAAAOiEAAHVuaXZlcnNhbC91bml2ZXJzYWwucG5nLnhtbFBLBQYAAAAACwALAEkDAAC9IQAAAAA="/>
  <p:tag name="ISPRING_ULTRA_SCORM_COURSE_ID" val="19D12169-10B6-4984-8CE8-8968B0B22BA0"/>
  <p:tag name="ISPRING_SCORM_RATE_SLIDES" val="1"/>
  <p:tag name="ISPRING_SCORM_RATE_QUIZZES" val="0"/>
  <p:tag name="ISPRING_SCORM_PASSING_SCORE" val="100.0000000000"/>
  <p:tag name="ISPRINGONLINEFOLDERID" val="0"/>
  <p:tag name="ISPRINGONLINEFOLDERPATH" val="Content List"/>
  <p:tag name="ISPRINGCLOUDFOLDERID" val="0"/>
  <p:tag name="ISPRINGCLOUDFOLDERPATH" val="Content List"/>
  <p:tag name="ISPRING_PRESENTATION_TITLE" val="1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RESOURCE_PATHS_HASH_PRESENTER" val="b0bccbe9ea2e8d95ef219355c4738637c1c2d7d4"/>
</p:tagLst>
</file>

<file path=ppt/theme/theme1.xml><?xml version="1.0" encoding="utf-8"?>
<a:theme xmlns:a="http://schemas.openxmlformats.org/drawingml/2006/main" name="第一PPT，www.1ppt.com">
  <a:themeElements>
    <a:clrScheme name="自定义 12">
      <a:dk1>
        <a:srgbClr val="FFFFFF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2F2F2"/>
      </a:accent3>
      <a:accent4>
        <a:srgbClr val="F2F2F2"/>
      </a:accent4>
      <a:accent5>
        <a:srgbClr val="F2F2F2"/>
      </a:accent5>
      <a:accent6>
        <a:srgbClr val="F2F2F2"/>
      </a:accent6>
      <a:hlink>
        <a:srgbClr val="F2F2F2"/>
      </a:hlink>
      <a:folHlink>
        <a:srgbClr val="800080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itchFamily="34" charset="-122"/>
            <a:ea typeface="微软雅黑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10812</TotalTime>
  <Words>1297</Words>
  <Application>Microsoft Office PowerPoint</Application>
  <PresentationFormat>如螢幕大小 (16:9)</PresentationFormat>
  <Paragraphs>274</Paragraphs>
  <Slides>34</Slides>
  <Notes>33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39" baseType="lpstr">
      <vt:lpstr>微软雅黑</vt:lpstr>
      <vt:lpstr>微軟正黑體</vt:lpstr>
      <vt:lpstr>Arial</vt:lpstr>
      <vt:lpstr>Calibri</vt:lpstr>
      <vt:lpstr>第一PPT，www.1ppt.com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分析报告</dc:title>
  <dc:creator>第一PPT</dc:creator>
  <cp:keywords>www.1ppt.com</cp:keywords>
  <cp:lastModifiedBy>waynexu</cp:lastModifiedBy>
  <cp:revision>1129</cp:revision>
  <dcterms:created xsi:type="dcterms:W3CDTF">2015-04-24T01:01:13Z</dcterms:created>
  <dcterms:modified xsi:type="dcterms:W3CDTF">2022-12-13T10:25:56Z</dcterms:modified>
  <cp:category>www.1ppt.com</cp:category>
</cp:coreProperties>
</file>